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94A17-7304-A249-B77B-BCCF867BB1DF}" type="datetimeFigureOut">
              <a:rPr lang="en-US" smtClean="0"/>
              <a:t>9/22/15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87970-3FFD-8540-A862-EDDD6536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3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C8FE5-EB44-0342-8707-E3834DA44D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6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055D-4117-2046-BEFB-182C50F17C28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4296-2D4D-5240-8834-6B2A05DB9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5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055D-4117-2046-BEFB-182C50F17C28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4296-2D4D-5240-8834-6B2A05DB9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5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055D-4117-2046-BEFB-182C50F17C28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4296-2D4D-5240-8834-6B2A05DB9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5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055D-4117-2046-BEFB-182C50F17C28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4296-2D4D-5240-8834-6B2A05DB9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4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055D-4117-2046-BEFB-182C50F17C28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4296-2D4D-5240-8834-6B2A05DB9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6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055D-4117-2046-BEFB-182C50F17C28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4296-2D4D-5240-8834-6B2A05DB9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2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055D-4117-2046-BEFB-182C50F17C28}" type="datetimeFigureOut">
              <a:rPr lang="en-US" smtClean="0"/>
              <a:t>9/22/15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4296-2D4D-5240-8834-6B2A05DB9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055D-4117-2046-BEFB-182C50F17C28}" type="datetimeFigureOut">
              <a:rPr lang="en-US" smtClean="0"/>
              <a:t>9/22/15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4296-2D4D-5240-8834-6B2A05DB9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1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055D-4117-2046-BEFB-182C50F17C28}" type="datetimeFigureOut">
              <a:rPr lang="en-US" smtClean="0"/>
              <a:t>9/22/15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4296-2D4D-5240-8834-6B2A05DB9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0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055D-4117-2046-BEFB-182C50F17C28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4296-2D4D-5240-8834-6B2A05DB9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4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055D-4117-2046-BEFB-182C50F17C28}" type="datetimeFigureOut">
              <a:rPr lang="en-US" smtClean="0"/>
              <a:t>9/22/15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4296-2D4D-5240-8834-6B2A05DB9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6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055D-4117-2046-BEFB-182C50F17C28}" type="datetimeFigureOut">
              <a:rPr lang="en-US" smtClean="0"/>
              <a:t>9/22/15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34296-2D4D-5240-8834-6B2A05DB9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0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620" y="1752600"/>
            <a:ext cx="6400800" cy="1752600"/>
          </a:xfrm>
        </p:spPr>
        <p:txBody>
          <a:bodyPr/>
          <a:lstStyle/>
          <a:p>
            <a:r>
              <a:rPr lang="en-US" dirty="0" smtClean="0"/>
              <a:t>Baltimore, Maryland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48409"/>
            <a:ext cx="7772400" cy="3278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54" y="479495"/>
            <a:ext cx="7006476" cy="127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2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Required Courses:</a:t>
            </a:r>
          </a:p>
          <a:p>
            <a:pPr lvl="1"/>
            <a:r>
              <a:rPr lang="en-US" sz="2000" dirty="0" smtClean="0"/>
              <a:t>Biology + labs</a:t>
            </a:r>
          </a:p>
          <a:p>
            <a:pPr lvl="1"/>
            <a:r>
              <a:rPr lang="en-US" sz="2000" dirty="0" smtClean="0"/>
              <a:t>Chemistry + labs</a:t>
            </a:r>
          </a:p>
          <a:p>
            <a:pPr lvl="1"/>
            <a:r>
              <a:rPr lang="en-US" sz="2000" dirty="0" err="1" smtClean="0"/>
              <a:t>Ochem</a:t>
            </a:r>
            <a:r>
              <a:rPr lang="en-US" sz="2000" dirty="0" smtClean="0"/>
              <a:t> + labs</a:t>
            </a:r>
          </a:p>
          <a:p>
            <a:pPr lvl="1"/>
            <a:r>
              <a:rPr lang="en-US" sz="2000" dirty="0" smtClean="0"/>
              <a:t>Physics + labs</a:t>
            </a:r>
          </a:p>
          <a:p>
            <a:pPr lvl="1"/>
            <a:r>
              <a:rPr lang="en-US" sz="2000" dirty="0" smtClean="0"/>
              <a:t>English (6 credits)</a:t>
            </a:r>
          </a:p>
          <a:p>
            <a:pPr lvl="1"/>
            <a:r>
              <a:rPr lang="en-US" sz="2000" dirty="0" smtClean="0"/>
              <a:t>Biochemistry</a:t>
            </a:r>
          </a:p>
          <a:p>
            <a:r>
              <a:rPr lang="en-US" dirty="0" smtClean="0"/>
              <a:t>Recommended</a:t>
            </a:r>
          </a:p>
          <a:p>
            <a:pPr lvl="1"/>
            <a:r>
              <a:rPr lang="en-US" sz="2000" dirty="0" smtClean="0"/>
              <a:t>Upper level biology credits</a:t>
            </a:r>
          </a:p>
          <a:p>
            <a:pPr lvl="1"/>
            <a:r>
              <a:rPr lang="en-US" sz="2000" dirty="0" smtClean="0"/>
              <a:t>Manual dexterity skills</a:t>
            </a:r>
          </a:p>
          <a:p>
            <a:pPr lvl="1"/>
            <a:r>
              <a:rPr lang="en-US" sz="2000" dirty="0" smtClean="0"/>
              <a:t>Research experience </a:t>
            </a:r>
          </a:p>
          <a:p>
            <a:pPr lvl="1"/>
            <a:r>
              <a:rPr lang="en-US" sz="2000" dirty="0" smtClean="0"/>
              <a:t>Arts, humanities, </a:t>
            </a:r>
            <a:r>
              <a:rPr lang="en-US" sz="2000" dirty="0" err="1" smtClean="0"/>
              <a:t>etc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5325"/>
            <a:ext cx="4038600" cy="42363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Community College </a:t>
            </a:r>
          </a:p>
          <a:p>
            <a:pPr lvl="1"/>
            <a:r>
              <a:rPr lang="en-US" sz="2000" dirty="0" smtClean="0"/>
              <a:t>60 credit maximum </a:t>
            </a:r>
          </a:p>
          <a:p>
            <a:r>
              <a:rPr lang="en-US" dirty="0" smtClean="0"/>
              <a:t>Minimum Scores</a:t>
            </a:r>
          </a:p>
          <a:p>
            <a:pPr lvl="1"/>
            <a:r>
              <a:rPr lang="en-US" sz="2000" dirty="0" smtClean="0"/>
              <a:t>3.2 GPA</a:t>
            </a:r>
          </a:p>
          <a:p>
            <a:pPr lvl="1"/>
            <a:r>
              <a:rPr lang="en-US" sz="2000" dirty="0" smtClean="0"/>
              <a:t>18 DAT in each section</a:t>
            </a:r>
          </a:p>
          <a:p>
            <a:r>
              <a:rPr lang="en-US" dirty="0" smtClean="0"/>
              <a:t>Committee Letter</a:t>
            </a:r>
          </a:p>
          <a:p>
            <a:r>
              <a:rPr lang="en-US" dirty="0" smtClean="0"/>
              <a:t>Residency </a:t>
            </a:r>
          </a:p>
          <a:p>
            <a:r>
              <a:rPr lang="en-US" dirty="0" smtClean="0"/>
              <a:t>~130 seats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1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 Statistics (from 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GPA (</a:t>
            </a:r>
            <a:r>
              <a:rPr lang="en-US" dirty="0" err="1" smtClean="0"/>
              <a:t>sGPA</a:t>
            </a:r>
            <a:r>
              <a:rPr lang="en-US" dirty="0" smtClean="0"/>
              <a:t>/</a:t>
            </a:r>
            <a:r>
              <a:rPr lang="en-US" dirty="0" err="1" smtClean="0"/>
              <a:t>cGPA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(3.5/3.6)</a:t>
            </a:r>
          </a:p>
          <a:p>
            <a:r>
              <a:rPr lang="en-US" dirty="0" smtClean="0"/>
              <a:t>DAT (AA/PAT)</a:t>
            </a:r>
          </a:p>
          <a:p>
            <a:pPr lvl="1"/>
            <a:r>
              <a:rPr lang="en-US" dirty="0" smtClean="0"/>
              <a:t>(20/20)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60217"/>
            <a:ext cx="4038600" cy="4718304"/>
          </a:xfrm>
        </p:spPr>
        <p:txBody>
          <a:bodyPr/>
          <a:lstStyle/>
          <a:p>
            <a:r>
              <a:rPr lang="en-US" dirty="0" smtClean="0"/>
              <a:t>2819 Applied</a:t>
            </a:r>
          </a:p>
          <a:p>
            <a:pPr lvl="1"/>
            <a:r>
              <a:rPr lang="en-US" dirty="0" smtClean="0"/>
              <a:t>130 enrolled </a:t>
            </a:r>
          </a:p>
          <a:p>
            <a:r>
              <a:rPr lang="en-US" dirty="0" smtClean="0"/>
              <a:t>Out of State</a:t>
            </a:r>
          </a:p>
          <a:p>
            <a:pPr lvl="1"/>
            <a:r>
              <a:rPr lang="en-US" dirty="0" smtClean="0"/>
              <a:t>2618 Applied</a:t>
            </a:r>
          </a:p>
          <a:p>
            <a:pPr lvl="2"/>
            <a:r>
              <a:rPr lang="en-US" dirty="0" smtClean="0"/>
              <a:t>60 enrolled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93047"/>
            <a:ext cx="5551278" cy="2853669"/>
          </a:xfrm>
          <a:prstGeom prst="rect">
            <a:avLst/>
          </a:prstGeom>
        </p:spPr>
      </p:pic>
      <p:pic>
        <p:nvPicPr>
          <p:cNvPr id="8" name="Content Placeholder 4" descr="images.jpg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r="21430"/>
          <a:stretch/>
        </p:blipFill>
        <p:spPr>
          <a:xfrm>
            <a:off x="6532324" y="3668016"/>
            <a:ext cx="2398621" cy="29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3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Centered around…</a:t>
            </a:r>
          </a:p>
          <a:p>
            <a:pPr lvl="1"/>
            <a:r>
              <a:rPr lang="en-US" dirty="0" smtClean="0"/>
              <a:t>Biomedical Sciences</a:t>
            </a:r>
          </a:p>
          <a:p>
            <a:pPr lvl="2"/>
            <a:r>
              <a:rPr lang="en-US" dirty="0" smtClean="0"/>
              <a:t>Separate biomedical faculty</a:t>
            </a:r>
          </a:p>
          <a:p>
            <a:pPr lvl="1"/>
            <a:r>
              <a:rPr lang="en-US" dirty="0" smtClean="0"/>
              <a:t>Clinical Sciences</a:t>
            </a:r>
          </a:p>
          <a:p>
            <a:pPr lvl="1"/>
            <a:r>
              <a:rPr lang="en-US" dirty="0" smtClean="0"/>
              <a:t>Research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Online learning</a:t>
            </a:r>
          </a:p>
          <a:p>
            <a:r>
              <a:rPr lang="en-US" dirty="0" smtClean="0"/>
              <a:t>Students Practices</a:t>
            </a:r>
          </a:p>
          <a:p>
            <a:r>
              <a:rPr lang="en-US" dirty="0" smtClean="0"/>
              <a:t>Wide range of post graduate options!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Degree options:</a:t>
            </a:r>
          </a:p>
          <a:p>
            <a:pPr lvl="1"/>
            <a:r>
              <a:rPr lang="en-US" dirty="0" smtClean="0"/>
              <a:t>DDS/ MPH</a:t>
            </a:r>
          </a:p>
          <a:p>
            <a:pPr lvl="1"/>
            <a:r>
              <a:rPr lang="en-US" dirty="0" smtClean="0"/>
              <a:t>DDS MSCR</a:t>
            </a:r>
          </a:p>
          <a:p>
            <a:pPr lvl="1"/>
            <a:r>
              <a:rPr lang="en-US" dirty="0" smtClean="0"/>
              <a:t>DDS/ PhD</a:t>
            </a:r>
          </a:p>
          <a:p>
            <a:pPr lvl="1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952" y="3608831"/>
            <a:ext cx="4748848" cy="27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5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Tuition and 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Tuition Only</a:t>
            </a:r>
          </a:p>
          <a:p>
            <a:pPr lvl="1"/>
            <a:r>
              <a:rPr lang="en-US" dirty="0" smtClean="0"/>
              <a:t>Resident: $33,692</a:t>
            </a:r>
          </a:p>
          <a:p>
            <a:pPr lvl="1"/>
            <a:r>
              <a:rPr lang="en-US" dirty="0" smtClean="0"/>
              <a:t>Non-Resident: $62,612</a:t>
            </a:r>
          </a:p>
          <a:p>
            <a:r>
              <a:rPr lang="en-US" dirty="0" smtClean="0"/>
              <a:t>COA-</a:t>
            </a:r>
          </a:p>
          <a:p>
            <a:pPr lvl="1"/>
            <a:r>
              <a:rPr lang="en-US" dirty="0" smtClean="0"/>
              <a:t>$383,796</a:t>
            </a:r>
          </a:p>
          <a:p>
            <a:r>
              <a:rPr lang="en-US" dirty="0" smtClean="0"/>
              <a:t>Financial aid is helpful!</a:t>
            </a:r>
          </a:p>
          <a:p>
            <a:pPr lvl="1"/>
            <a:r>
              <a:rPr lang="en-US" dirty="0" smtClean="0"/>
              <a:t>First year loan amount is $95-98k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4726" r="-147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823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-479273" y="609600"/>
            <a:ext cx="2057400" cy="5867400"/>
          </a:xfrm>
        </p:spPr>
        <p:txBody>
          <a:bodyPr/>
          <a:lstStyle/>
          <a:p>
            <a:r>
              <a:rPr lang="en-US" dirty="0" smtClean="0"/>
              <a:t>What students think: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954548" y="609600"/>
            <a:ext cx="60198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13 classes but not too bad!</a:t>
            </a:r>
          </a:p>
          <a:p>
            <a:r>
              <a:rPr lang="en-US" dirty="0" smtClean="0"/>
              <a:t>Google calendar</a:t>
            </a:r>
          </a:p>
          <a:p>
            <a:r>
              <a:rPr lang="en-US" dirty="0" smtClean="0"/>
              <a:t>Tests are scheduled around                 each other</a:t>
            </a:r>
          </a:p>
          <a:p>
            <a:r>
              <a:rPr lang="en-US" dirty="0" smtClean="0"/>
              <a:t>“Big” assigned- D2</a:t>
            </a:r>
          </a:p>
          <a:p>
            <a:r>
              <a:rPr lang="en-US" dirty="0" smtClean="0"/>
              <a:t>Pass/Fail and A-F classes</a:t>
            </a:r>
          </a:p>
          <a:p>
            <a:r>
              <a:rPr lang="en-US" dirty="0" smtClean="0"/>
              <a:t>Faculty are really helpful!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dent-</a:t>
            </a:r>
            <a:r>
              <a:rPr lang="en-US" dirty="0" err="1" smtClean="0"/>
              <a:t>sim</a:t>
            </a:r>
            <a:r>
              <a:rPr lang="en-US" dirty="0" smtClean="0"/>
              <a:t> </a:t>
            </a:r>
            <a:r>
              <a:rPr lang="en-US" dirty="0" smtClean="0"/>
              <a:t>but mannequins are checked by faculty</a:t>
            </a:r>
          </a:p>
          <a:p>
            <a:r>
              <a:rPr lang="en-US" dirty="0" smtClean="0"/>
              <a:t>Fun activities: Bars, crab feasts, beer Olympics, and tons of stuff always happening</a:t>
            </a:r>
          </a:p>
          <a:p>
            <a:r>
              <a:rPr lang="en-US" dirty="0" smtClean="0"/>
              <a:t>Organizations are stresses</a:t>
            </a:r>
          </a:p>
          <a:p>
            <a:r>
              <a:rPr lang="en-US" dirty="0" smtClean="0"/>
              <a:t>Good patient base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143" y="270684"/>
            <a:ext cx="3394637" cy="29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25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239</Words>
  <Application>Microsoft Macintosh PowerPoint</Application>
  <PresentationFormat>On-screen Show (4:3)</PresentationFormat>
  <Paragraphs>66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Admissions:</vt:lpstr>
      <vt:lpstr>Admission Statistics (from 2011)</vt:lpstr>
      <vt:lpstr>Curriculum</vt:lpstr>
      <vt:lpstr>Tuition and Fees</vt:lpstr>
      <vt:lpstr>What students think: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</dc:creator>
  <cp:lastModifiedBy>Aaron</cp:lastModifiedBy>
  <cp:revision>1</cp:revision>
  <dcterms:created xsi:type="dcterms:W3CDTF">2015-09-22T20:50:02Z</dcterms:created>
  <dcterms:modified xsi:type="dcterms:W3CDTF">2015-09-22T20:52:23Z</dcterms:modified>
</cp:coreProperties>
</file>