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104" y="-3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795B71D-42BC-6D44-B3C3-20020BE9D650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EC9F980-2E96-FC48-B146-C8516A86FB1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5B71D-42BC-6D44-B3C3-20020BE9D650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9F980-2E96-FC48-B146-C8516A86FB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5B71D-42BC-6D44-B3C3-20020BE9D650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EC9F980-2E96-FC48-B146-C8516A86FB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5B71D-42BC-6D44-B3C3-20020BE9D650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9F980-2E96-FC48-B146-C8516A86FB1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795B71D-42BC-6D44-B3C3-20020BE9D650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EC9F980-2E96-FC48-B146-C8516A86FB1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5B71D-42BC-6D44-B3C3-20020BE9D650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9F980-2E96-FC48-B146-C8516A86FB1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5B71D-42BC-6D44-B3C3-20020BE9D650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9F980-2E96-FC48-B146-C8516A86FB1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5B71D-42BC-6D44-B3C3-20020BE9D650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9F980-2E96-FC48-B146-C8516A86FB1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5B71D-42BC-6D44-B3C3-20020BE9D650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9F980-2E96-FC48-B146-C8516A86FB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5B71D-42BC-6D44-B3C3-20020BE9D650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EC9F980-2E96-FC48-B146-C8516A86FB1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5B71D-42BC-6D44-B3C3-20020BE9D650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9F980-2E96-FC48-B146-C8516A86FB1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D795B71D-42BC-6D44-B3C3-20020BE9D650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BEC9F980-2E96-FC48-B146-C8516A86FB1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dm.uchc.edu/programs/predoctoral/dental_sciences.html" TargetMode="External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dm.uchc.edu/programs/predoctoral/basic_sciences.html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University of Connecticut</a:t>
            </a:r>
            <a:br>
              <a:rPr lang="en-US" sz="3200" dirty="0" smtClean="0"/>
            </a:br>
            <a:r>
              <a:rPr lang="en-US" sz="3200" dirty="0" smtClean="0"/>
              <a:t>School of Dental medicine 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0084" y="2052960"/>
            <a:ext cx="2031515" cy="20682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22286" y="3512428"/>
            <a:ext cx="3406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</a:rPr>
              <a:t>Farmington, Connecticut</a:t>
            </a:r>
            <a:endParaRPr lang="en-US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360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939356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 smtClean="0"/>
              <a:t>Course Work</a:t>
            </a:r>
          </a:p>
          <a:p>
            <a:pPr lvl="1"/>
            <a:r>
              <a:rPr lang="en-US" sz="2200" dirty="0" smtClean="0"/>
              <a:t>“Overall strength of pre-dental academic record”</a:t>
            </a:r>
          </a:p>
          <a:p>
            <a:pPr lvl="1"/>
            <a:r>
              <a:rPr lang="en-US" sz="2200" dirty="0" smtClean="0"/>
              <a:t>Standard pre-requisites are assumed</a:t>
            </a:r>
          </a:p>
          <a:p>
            <a:r>
              <a:rPr lang="en-US" sz="2600" dirty="0" smtClean="0"/>
              <a:t>AP/IB credit is okay</a:t>
            </a:r>
          </a:p>
          <a:p>
            <a:r>
              <a:rPr lang="en-US" sz="2600" dirty="0" smtClean="0"/>
              <a:t>Community college okay </a:t>
            </a:r>
            <a:r>
              <a:rPr lang="en-US" sz="2600" dirty="0" smtClean="0">
                <a:sym typeface="Wingdings"/>
              </a:rPr>
              <a:t> consider rigor</a:t>
            </a:r>
          </a:p>
          <a:p>
            <a:r>
              <a:rPr lang="en-US" sz="2600" dirty="0" smtClean="0">
                <a:sym typeface="Wingdings"/>
              </a:rPr>
              <a:t>Committee letter required</a:t>
            </a:r>
            <a:endParaRPr lang="en-US" sz="2400" dirty="0" smtClean="0">
              <a:sym typeface="Wingdings"/>
            </a:endParaRPr>
          </a:p>
          <a:p>
            <a:r>
              <a:rPr lang="en-US" sz="2600" dirty="0" smtClean="0">
                <a:sym typeface="Wingdings"/>
              </a:rPr>
              <a:t>Interviews</a:t>
            </a:r>
          </a:p>
          <a:p>
            <a:pPr lvl="1"/>
            <a:r>
              <a:rPr lang="en-US" sz="2200" dirty="0" smtClean="0">
                <a:sym typeface="Wingdings"/>
              </a:rPr>
              <a:t>All day</a:t>
            </a:r>
          </a:p>
          <a:p>
            <a:pPr lvl="1"/>
            <a:r>
              <a:rPr lang="en-US" sz="2200" dirty="0" smtClean="0">
                <a:sym typeface="Wingdings"/>
              </a:rPr>
              <a:t>Includes tour, lunch</a:t>
            </a:r>
          </a:p>
          <a:p>
            <a:pPr lvl="1"/>
            <a:r>
              <a:rPr lang="en-US" sz="2200" dirty="0" smtClean="0">
                <a:sym typeface="Wingdings"/>
              </a:rPr>
              <a:t>1-on-1 interview with clinical or basic science faculty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939357"/>
          </a:xfrm>
        </p:spPr>
        <p:txBody>
          <a:bodyPr>
            <a:noAutofit/>
          </a:bodyPr>
          <a:lstStyle/>
          <a:p>
            <a:r>
              <a:rPr lang="en-US" sz="2400" dirty="0" smtClean="0"/>
              <a:t>Evaluation:</a:t>
            </a:r>
          </a:p>
          <a:p>
            <a:pPr lvl="1"/>
            <a:r>
              <a:rPr lang="en-US" sz="2000" dirty="0"/>
              <a:t>Overall strength of the </a:t>
            </a:r>
            <a:r>
              <a:rPr lang="en-US" sz="2000" dirty="0" err="1"/>
              <a:t>predental</a:t>
            </a:r>
            <a:r>
              <a:rPr lang="en-US" sz="2000" dirty="0"/>
              <a:t> academic record</a:t>
            </a:r>
          </a:p>
          <a:p>
            <a:pPr lvl="1"/>
            <a:r>
              <a:rPr lang="en-US" sz="2000" dirty="0"/>
              <a:t>Scores on the DAT</a:t>
            </a:r>
          </a:p>
          <a:p>
            <a:pPr lvl="1"/>
            <a:r>
              <a:rPr lang="en-US" sz="2000" dirty="0"/>
              <a:t>Personal statement</a:t>
            </a:r>
          </a:p>
          <a:p>
            <a:pPr lvl="1"/>
            <a:r>
              <a:rPr lang="en-US" sz="2000" dirty="0"/>
              <a:t>Commitment to learning</a:t>
            </a:r>
          </a:p>
          <a:p>
            <a:pPr lvl="1"/>
            <a:r>
              <a:rPr lang="en-US" sz="2000" dirty="0"/>
              <a:t>Motivation for seeking a career in dentistry</a:t>
            </a:r>
          </a:p>
          <a:p>
            <a:pPr lvl="1"/>
            <a:r>
              <a:rPr lang="en-US" sz="2000" dirty="0"/>
              <a:t>General impressions formed at the interview</a:t>
            </a:r>
          </a:p>
          <a:p>
            <a:pPr lvl="1"/>
            <a:r>
              <a:rPr lang="en-US" sz="2000" dirty="0"/>
              <a:t>Quality and objectivity of </a:t>
            </a:r>
            <a:r>
              <a:rPr lang="en-US" sz="2000" dirty="0" smtClean="0"/>
              <a:t>references</a:t>
            </a:r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Admissions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374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“Minimum scores are established each year”</a:t>
            </a:r>
          </a:p>
          <a:p>
            <a:r>
              <a:rPr lang="en-US" dirty="0" smtClean="0"/>
              <a:t>2011 Statistics</a:t>
            </a:r>
          </a:p>
          <a:p>
            <a:pPr lvl="1"/>
            <a:r>
              <a:rPr lang="en-US" dirty="0" smtClean="0"/>
              <a:t>20 AA, 19 PAT</a:t>
            </a:r>
          </a:p>
          <a:p>
            <a:pPr lvl="1"/>
            <a:r>
              <a:rPr lang="en-US" dirty="0" smtClean="0"/>
              <a:t>3.62 </a:t>
            </a:r>
            <a:r>
              <a:rPr lang="en-US" dirty="0" err="1" smtClean="0"/>
              <a:t>cGPA</a:t>
            </a:r>
            <a:endParaRPr lang="en-US" dirty="0" smtClean="0"/>
          </a:p>
          <a:p>
            <a:pPr lvl="1"/>
            <a:r>
              <a:rPr lang="en-US" dirty="0" smtClean="0"/>
              <a:t>3.54 </a:t>
            </a:r>
            <a:r>
              <a:rPr lang="en-US" dirty="0" err="1" smtClean="0"/>
              <a:t>sGPA</a:t>
            </a:r>
            <a:endParaRPr lang="en-US" dirty="0" smtClean="0"/>
          </a:p>
          <a:p>
            <a:pPr lvl="1"/>
            <a:r>
              <a:rPr lang="en-US" dirty="0" smtClean="0"/>
              <a:t>Current statistics will be higher!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45 Total Seats!</a:t>
            </a:r>
          </a:p>
          <a:p>
            <a:pPr lvl="1"/>
            <a:r>
              <a:rPr lang="en-US" dirty="0" smtClean="0"/>
              <a:t>~1300 OOS Applicants</a:t>
            </a:r>
          </a:p>
          <a:p>
            <a:pPr lvl="1"/>
            <a:r>
              <a:rPr lang="en-US" dirty="0" smtClean="0"/>
              <a:t>~130 OOS Interviewed</a:t>
            </a:r>
          </a:p>
          <a:p>
            <a:pPr lvl="1"/>
            <a:r>
              <a:rPr lang="en-US" dirty="0" smtClean="0"/>
              <a:t>~30 OOS Accepted</a:t>
            </a:r>
          </a:p>
          <a:p>
            <a:pPr lvl="1"/>
            <a:r>
              <a:rPr lang="en-US" dirty="0" smtClean="0"/>
              <a:t>~20 OOS Enrolled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Admission statistics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9857" y="4201839"/>
            <a:ext cx="4695372" cy="250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03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719071"/>
            <a:ext cx="5769430" cy="49575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Medical Based Curriculum</a:t>
            </a:r>
          </a:p>
          <a:p>
            <a:pPr lvl="1"/>
            <a:r>
              <a:rPr lang="en-US" sz="2400" dirty="0" smtClean="0"/>
              <a:t>#1 for Basic </a:t>
            </a:r>
            <a:r>
              <a:rPr lang="en-US" sz="2400" dirty="0" smtClean="0">
                <a:hlinkClick r:id="rId2"/>
              </a:rPr>
              <a:t>Science Hours!</a:t>
            </a:r>
            <a:endParaRPr lang="en-US" sz="2400" dirty="0" smtClean="0"/>
          </a:p>
          <a:p>
            <a:pPr lvl="2"/>
            <a:r>
              <a:rPr lang="en-US" sz="2000" dirty="0" smtClean="0"/>
              <a:t>2,100 Basic Science Hours</a:t>
            </a:r>
          </a:p>
          <a:p>
            <a:pPr lvl="1"/>
            <a:r>
              <a:rPr lang="en-US" sz="2400" dirty="0" smtClean="0"/>
              <a:t>BUT- Top 1/3 for </a:t>
            </a:r>
            <a:r>
              <a:rPr lang="en-US" sz="2400" dirty="0" smtClean="0">
                <a:hlinkClick r:id="rId3"/>
              </a:rPr>
              <a:t>Clinical Hours</a:t>
            </a:r>
            <a:endParaRPr lang="en-US" sz="2400" dirty="0" smtClean="0"/>
          </a:p>
          <a:p>
            <a:pPr lvl="2"/>
            <a:r>
              <a:rPr lang="en-US" sz="2200" dirty="0" smtClean="0"/>
              <a:t>#1- 6,400 Instructional Hours</a:t>
            </a:r>
          </a:p>
          <a:p>
            <a:pPr lvl="1"/>
            <a:r>
              <a:rPr lang="en-US" sz="2000" dirty="0" smtClean="0"/>
              <a:t>“We hand you over to the medical school but bring every now and then you back to remind you that you’re in dental school.”</a:t>
            </a:r>
          </a:p>
          <a:p>
            <a:r>
              <a:rPr lang="en-US" sz="2400" dirty="0" smtClean="0"/>
              <a:t>47 out of 47 students (C/O 2013) received their first choice residency!</a:t>
            </a:r>
          </a:p>
          <a:p>
            <a:r>
              <a:rPr lang="en-US" sz="2400" dirty="0" smtClean="0"/>
              <a:t>Students always get their first or second choice residency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CURRICULUM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3655" y="4491690"/>
            <a:ext cx="2983387" cy="19853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3655" y="1719071"/>
            <a:ext cx="2983387" cy="256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691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1"/>
            <a:ext cx="5461001" cy="4939358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Hospital Based and General Practice Based </a:t>
            </a:r>
            <a:r>
              <a:rPr lang="en-US" sz="2400" dirty="0" smtClean="0"/>
              <a:t>Model</a:t>
            </a:r>
          </a:p>
          <a:p>
            <a:pPr lvl="1"/>
            <a:r>
              <a:rPr lang="en-US" sz="2200" dirty="0" smtClean="0"/>
              <a:t>50 Comprehensive Care Cases</a:t>
            </a:r>
          </a:p>
          <a:p>
            <a:pPr lvl="1"/>
            <a:r>
              <a:rPr lang="en-US" sz="2200" dirty="0" smtClean="0"/>
              <a:t>900 Total Patient Visits</a:t>
            </a:r>
            <a:endParaRPr lang="en-US" sz="2200" dirty="0"/>
          </a:p>
          <a:p>
            <a:r>
              <a:rPr lang="en-US" sz="2400" dirty="0"/>
              <a:t>Begin in clinic during your third year. </a:t>
            </a:r>
          </a:p>
          <a:p>
            <a:r>
              <a:rPr lang="en-US" sz="2400" dirty="0"/>
              <a:t>Patients bussed in from </a:t>
            </a:r>
            <a:r>
              <a:rPr lang="en-US" sz="2400" dirty="0" smtClean="0"/>
              <a:t>Hartford</a:t>
            </a:r>
          </a:p>
          <a:p>
            <a:pPr lvl="1"/>
            <a:r>
              <a:rPr lang="en-US" sz="2000" dirty="0" smtClean="0"/>
              <a:t>More suburban patience </a:t>
            </a:r>
          </a:p>
          <a:p>
            <a:r>
              <a:rPr lang="en-US" sz="2400" dirty="0" smtClean="0"/>
              <a:t>Pass/Fail Curriculum</a:t>
            </a:r>
          </a:p>
          <a:p>
            <a:r>
              <a:rPr lang="en-US" sz="2400" dirty="0" smtClean="0"/>
              <a:t>Clinical Grading is based on 32 competencies   </a:t>
            </a:r>
          </a:p>
          <a:p>
            <a:r>
              <a:rPr lang="en-US" sz="2400" dirty="0" smtClean="0"/>
              <a:t>As of 2008, 35 Alumni are in Major Academic or Research Positions (Deans, Research Directors, </a:t>
            </a:r>
            <a:r>
              <a:rPr lang="en-US" sz="2400" dirty="0" err="1" smtClean="0"/>
              <a:t>etc</a:t>
            </a:r>
            <a:r>
              <a:rPr lang="en-US" sz="2400" dirty="0" smtClean="0"/>
              <a:t>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Curriculum Continued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7090" y="1719072"/>
            <a:ext cx="3270080" cy="21874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7090" y="4348168"/>
            <a:ext cx="3270080" cy="231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805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719070"/>
            <a:ext cx="4862286" cy="513892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Research/Medical Based Curriculum</a:t>
            </a:r>
          </a:p>
          <a:p>
            <a:r>
              <a:rPr lang="en-US" sz="2400" dirty="0" smtClean="0"/>
              <a:t>Summer Research Opportunities with Stipends!</a:t>
            </a:r>
          </a:p>
          <a:p>
            <a:r>
              <a:rPr lang="en-US" sz="2400" dirty="0" smtClean="0"/>
              <a:t>Combined Degrees</a:t>
            </a:r>
            <a:endParaRPr lang="en-US" sz="2200" dirty="0" smtClean="0"/>
          </a:p>
          <a:p>
            <a:pPr lvl="1"/>
            <a:r>
              <a:rPr lang="en-US" sz="2200" dirty="0" smtClean="0"/>
              <a:t>DMD/PhD </a:t>
            </a:r>
          </a:p>
          <a:p>
            <a:pPr lvl="1"/>
            <a:r>
              <a:rPr lang="en-US" sz="2200" dirty="0" smtClean="0"/>
              <a:t>DMD/MPH </a:t>
            </a:r>
          </a:p>
          <a:p>
            <a:pPr lvl="1"/>
            <a:r>
              <a:rPr lang="en-US" sz="2200" dirty="0" smtClean="0"/>
              <a:t>DMD/MSCR</a:t>
            </a:r>
          </a:p>
          <a:p>
            <a:r>
              <a:rPr lang="en-US" sz="2400" dirty="0" smtClean="0"/>
              <a:t>Partnerships:</a:t>
            </a:r>
          </a:p>
          <a:p>
            <a:pPr lvl="1"/>
            <a:r>
              <a:rPr lang="en-US" sz="2200" dirty="0" smtClean="0"/>
              <a:t>17 Community Clinics</a:t>
            </a:r>
          </a:p>
          <a:p>
            <a:pPr lvl="1"/>
            <a:r>
              <a:rPr lang="en-US" sz="2200" dirty="0" smtClean="0"/>
              <a:t>MOM Projects and Free Clinics</a:t>
            </a:r>
          </a:p>
          <a:p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Cool Programs!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3286" y="1627414"/>
            <a:ext cx="3784600" cy="2514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5986" y="4142014"/>
            <a:ext cx="37719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877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Tuition Only: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Total Cost of Attendance:</a:t>
            </a:r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Tuition and Fees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99" y="3622221"/>
            <a:ext cx="4470400" cy="1257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166257"/>
            <a:ext cx="4470399" cy="711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2400" y="1696357"/>
            <a:ext cx="3759200" cy="2362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9286" y="4463144"/>
            <a:ext cx="4002314" cy="225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285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known </a:t>
            </a:r>
            <a:r>
              <a:rPr lang="en-US" smtClean="0"/>
              <a:t>VT Alumni </a:t>
            </a:r>
            <a:r>
              <a:rPr lang="en-US" smtClean="0">
                <a:sym typeface="Wingdings"/>
              </a:rPr>
              <a:t>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2789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93</TotalTime>
  <Words>343</Words>
  <Application>Microsoft Macintosh PowerPoint</Application>
  <PresentationFormat>On-screen Show (4:3)</PresentationFormat>
  <Paragraphs>70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Grid</vt:lpstr>
      <vt:lpstr>University of Connecticut School of Dental medicine </vt:lpstr>
      <vt:lpstr>Admissions</vt:lpstr>
      <vt:lpstr>Admission statistics</vt:lpstr>
      <vt:lpstr>CURRICULUM </vt:lpstr>
      <vt:lpstr>Curriculum Continued</vt:lpstr>
      <vt:lpstr>Cool Programs!</vt:lpstr>
      <vt:lpstr>Tuition and Fees</vt:lpstr>
      <vt:lpstr>Questions?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of Connecticut School of Dental medicine </dc:title>
  <dc:creator>Craig Mckenzie</dc:creator>
  <cp:lastModifiedBy>Craig Mckenzie</cp:lastModifiedBy>
  <cp:revision>7</cp:revision>
  <dcterms:created xsi:type="dcterms:W3CDTF">2015-10-20T12:05:16Z</dcterms:created>
  <dcterms:modified xsi:type="dcterms:W3CDTF">2015-10-20T13:49:22Z</dcterms:modified>
</cp:coreProperties>
</file>