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13004800" cy="9753600"/>
  <p:notesSz cx="6858000" cy="9144000"/>
  <p:defaultTextStyle>
    <a:lvl1pPr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1pPr>
    <a:lvl2pPr indent="2286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2pPr>
    <a:lvl3pPr indent="4572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3pPr>
    <a:lvl4pPr indent="6858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4pPr>
    <a:lvl5pPr indent="9144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5pPr>
    <a:lvl6pPr indent="11430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6pPr>
    <a:lvl7pPr indent="13716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7pPr>
    <a:lvl8pPr indent="16002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8pPr>
    <a:lvl9pPr indent="18288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 b="def" i="def"/>
      <a:tcStyle>
        <a:tcBdr/>
        <a:fill>
          <a:solidFill>
            <a:srgbClr val="4E4E4E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0F0F0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6565">
              <a:alpha val="75000"/>
            </a:srgbClr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0F0F0"/>
              </a:solidFill>
              <a:prstDash val="solid"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 b="def" i="def"/>
      <a:tcStyle>
        <a:tcBdr/>
        <a:fill>
          <a:solidFill>
            <a:srgbClr val="909090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6350" cap="flat">
              <a:solidFill>
                <a:srgbClr val="484745"/>
              </a:solidFill>
              <a:prstDash val="solid"/>
              <a:miter lim="400000"/>
            </a:ln>
          </a:left>
          <a:right>
            <a:ln w="6350" cap="flat">
              <a:solidFill>
                <a:srgbClr val="5E5D5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6350" cap="flat">
              <a:solidFill>
                <a:srgbClr val="5E5D5B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5E5D5B"/>
              </a:solidFill>
              <a:prstDash val="solid"/>
              <a:miter lim="400000"/>
            </a:ln>
          </a:top>
          <a:bottom>
            <a:ln w="6350" cap="flat">
              <a:solidFill>
                <a:srgbClr val="484745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484745"/>
              </a:solidFill>
              <a:prstDash val="solid"/>
              <a:miter lim="400000"/>
            </a:ln>
          </a:top>
          <a:bottom>
            <a:ln w="6350" cap="flat">
              <a:solidFill>
                <a:srgbClr val="5E5D5B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D4D4D"/>
          </a:solidFill>
        </a:fill>
      </a:tcStyle>
    </a:wholeTbl>
    <a:band2H>
      <a:tcTxStyle b="def" i="def"/>
      <a:tcStyle>
        <a:tcBdr/>
        <a:fill>
          <a:solidFill>
            <a:srgbClr val="5A5A5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1A8F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/>
          </a:solidFill>
        </a:fill>
      </a:tcStyle>
    </a:wholeTbl>
    <a:band2H>
      <a:tcTxStyle b="def" i="def"/>
      <a:tcStyle>
        <a:tcBdr/>
        <a:fill>
          <a:solidFill>
            <a:srgbClr val="7D7D7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C5C5B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2828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2A7A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0331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D5D"/>
          </a:solidFill>
        </a:fill>
      </a:tcStyle>
    </a:wholeTbl>
    <a:band2H>
      <a:tcTxStyle b="def" i="def"/>
      <a:tcStyle>
        <a:tcBdr/>
        <a:fill>
          <a:solidFill>
            <a:srgbClr val="69696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6350" cap="flat">
              <a:solidFill>
                <a:srgbClr val="FFFFFF"/>
              </a:solidFill>
              <a:prstDash val="solid"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635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8787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787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>
              <a:alpha val="10000"/>
            </a:srgbClr>
          </a:solidFill>
        </a:fill>
      </a:tcStyle>
    </a:wholeTbl>
    <a:band2H>
      <a:tcTxStyle b="def" i="def"/>
      <a:tcStyle>
        <a:tcBdr/>
        <a:fill>
          <a:solidFill>
            <a:srgbClr val="888888">
              <a:alpha val="1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0F0F0"/>
              </a:solidFill>
              <a:prstDash val="solid"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762000" y="2463800"/>
            <a:ext cx="11480800" cy="2540000"/>
          </a:xfrm>
          <a:prstGeom prst="rect">
            <a:avLst/>
          </a:prstGeom>
        </p:spPr>
        <p:txBody>
          <a:bodyPr anchor="b"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762000" y="5156200"/>
            <a:ext cx="11480800" cy="863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One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Two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Three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Four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762000" y="6883400"/>
            <a:ext cx="11480800" cy="1079500"/>
          </a:xfrm>
          <a:prstGeom prst="rect">
            <a:avLst/>
          </a:prstGeom>
        </p:spPr>
        <p:txBody>
          <a:bodyPr anchor="b"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762000" y="8128000"/>
            <a:ext cx="11480800" cy="91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One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Two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Three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Four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762000" y="3517900"/>
            <a:ext cx="11480800" cy="2717800"/>
          </a:xfrm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762000" y="419100"/>
            <a:ext cx="5384800" cy="4597400"/>
          </a:xfrm>
          <a:prstGeom prst="rect">
            <a:avLst/>
          </a:prstGeom>
        </p:spPr>
        <p:txBody>
          <a:bodyPr anchor="b"/>
          <a:lstStyle>
            <a:lvl1pPr>
              <a:defRPr sz="5200"/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52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762000" y="5245100"/>
            <a:ext cx="5384800" cy="381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One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Two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Three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Four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One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Two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Three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Four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762000" y="203200"/>
            <a:ext cx="11480800" cy="2146300"/>
          </a:xfrm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762000" y="2374900"/>
            <a:ext cx="5384800" cy="68072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>
                <a:srgbClr val="EBEBEB"/>
              </a:buClr>
              <a:defRPr sz="2800"/>
            </a:lvl1pPr>
            <a:lvl2pPr marL="685800" indent="-342900">
              <a:spcBef>
                <a:spcPts val="3200"/>
              </a:spcBef>
              <a:buClr>
                <a:srgbClr val="EBEBEB"/>
              </a:buClr>
              <a:defRPr sz="2800"/>
            </a:lvl2pPr>
            <a:lvl3pPr marL="1028700" indent="-342900">
              <a:spcBef>
                <a:spcPts val="3200"/>
              </a:spcBef>
              <a:buClr>
                <a:srgbClr val="EBEBEB"/>
              </a:buClr>
              <a:defRPr sz="2800"/>
            </a:lvl3pPr>
            <a:lvl4pPr marL="1371600" indent="-342900">
              <a:spcBef>
                <a:spcPts val="3200"/>
              </a:spcBef>
              <a:buClr>
                <a:srgbClr val="EBEBEB"/>
              </a:buClr>
              <a:defRPr sz="2800"/>
            </a:lvl4pPr>
            <a:lvl5pPr marL="1714500" indent="-342900">
              <a:spcBef>
                <a:spcPts val="3200"/>
              </a:spcBef>
              <a:buClr>
                <a:srgbClr val="EBEBEB"/>
              </a:buClr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One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Two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Three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Four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762000" y="965200"/>
            <a:ext cx="11480800" cy="7823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One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Two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Three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Four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762000" y="241300"/>
            <a:ext cx="11480800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762000" y="2413000"/>
            <a:ext cx="11480800" cy="636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One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Two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Three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Four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1pPr>
      <a:lvl2pPr indent="2286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2pPr>
      <a:lvl3pPr indent="4572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3pPr>
      <a:lvl4pPr indent="6858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4pPr>
      <a:lvl5pPr indent="9144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5pPr>
      <a:lvl6pPr indent="11430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6pPr>
      <a:lvl7pPr indent="13716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7pPr>
      <a:lvl8pPr indent="16002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8pPr>
      <a:lvl9pPr indent="18288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9pPr>
    </p:titleStyle>
    <p:bodyStyle>
      <a:lvl1pPr marL="4064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1pPr>
      <a:lvl2pPr marL="8128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2pPr>
      <a:lvl3pPr marL="12192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3pPr>
      <a:lvl4pPr marL="16256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4pPr>
      <a:lvl5pPr marL="20320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5pPr>
      <a:lvl6pPr marL="24384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6pPr>
      <a:lvl7pPr marL="28448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7pPr>
      <a:lvl8pPr marL="32512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8pPr>
      <a:lvl9pPr marL="36576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1435" y="6405036"/>
            <a:ext cx="10254258" cy="2155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harvard_dental_fs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32410" y="1869157"/>
            <a:ext cx="6552308" cy="4263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Statistics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Average DAT (AA/TS/PAT):  23/23/22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Ranges AA/TS/PAT:  (20-25)/(20-29)/(19-26)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Average GPA: 3.8 (science)/ 3.8 (overall)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Ranges sGPA/oGPA:  (3.3-4.0)/(3.5-4.2)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Chances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1000 Applicants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100 offered an interview (10%)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50 offered admissions (50% of those interviewed)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35 total matriculants per class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Requirements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762000" y="2413000"/>
            <a:ext cx="5506507" cy="6055175"/>
          </a:xfrm>
          <a:prstGeom prst="rect">
            <a:avLst/>
          </a:prstGeom>
        </p:spPr>
        <p:txBody>
          <a:bodyPr/>
          <a:lstStyle/>
          <a:p>
            <a:pPr lvl="0" marL="394207" indent="-394207" defTabSz="566674">
              <a:spcBef>
                <a:spcPts val="40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522">
                <a:solidFill>
                  <a:srgbClr val="EBEBEB"/>
                </a:solidFill>
                <a:effectLst>
                  <a:outerShdw sx="100000" sy="100000" kx="0" ky="0" algn="b" rotWithShape="0" blurRad="49276" dist="24638" dir="5400000">
                    <a:srgbClr val="000000"/>
                  </a:outerShdw>
                </a:effectLst>
              </a:rPr>
              <a:t>2 semesters Biology &amp; Lab</a:t>
            </a:r>
            <a:endParaRPr sz="2522">
              <a:solidFill>
                <a:srgbClr val="EBEBEB"/>
              </a:solidFill>
              <a:effectLst>
                <a:outerShdw sx="100000" sy="100000" kx="0" ky="0" algn="b" rotWithShape="0" blurRad="49276" dist="24638" dir="5400000">
                  <a:srgbClr val="000000"/>
                </a:outerShdw>
              </a:effectLst>
            </a:endParaRPr>
          </a:p>
          <a:p>
            <a:pPr lvl="0" marL="394207" indent="-394207" defTabSz="566674">
              <a:spcBef>
                <a:spcPts val="40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522">
                <a:solidFill>
                  <a:srgbClr val="EBEBEB"/>
                </a:solidFill>
                <a:effectLst>
                  <a:outerShdw sx="100000" sy="100000" kx="0" ky="0" algn="b" rotWithShape="0" blurRad="49276" dist="24638" dir="5400000">
                    <a:srgbClr val="000000"/>
                  </a:outerShdw>
                </a:effectLst>
              </a:rPr>
              <a:t>2 semesters Gen Chem &amp; Lab</a:t>
            </a:r>
            <a:endParaRPr sz="2522">
              <a:solidFill>
                <a:srgbClr val="EBEBEB"/>
              </a:solidFill>
              <a:effectLst>
                <a:outerShdw sx="100000" sy="100000" kx="0" ky="0" algn="b" rotWithShape="0" blurRad="49276" dist="24638" dir="5400000">
                  <a:srgbClr val="000000"/>
                </a:outerShdw>
              </a:effectLst>
            </a:endParaRPr>
          </a:p>
          <a:p>
            <a:pPr lvl="0" marL="394207" indent="-394207" defTabSz="566674">
              <a:spcBef>
                <a:spcPts val="40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522">
                <a:solidFill>
                  <a:srgbClr val="EBEBEB"/>
                </a:solidFill>
                <a:effectLst>
                  <a:outerShdw sx="100000" sy="100000" kx="0" ky="0" algn="b" rotWithShape="0" blurRad="49276" dist="24638" dir="5400000">
                    <a:srgbClr val="000000"/>
                  </a:outerShdw>
                </a:effectLst>
              </a:rPr>
              <a:t>2 semesters Organic chem &amp; Lab</a:t>
            </a:r>
            <a:endParaRPr sz="2522">
              <a:solidFill>
                <a:srgbClr val="EBEBEB"/>
              </a:solidFill>
              <a:effectLst>
                <a:outerShdw sx="100000" sy="100000" kx="0" ky="0" algn="b" rotWithShape="0" blurRad="49276" dist="24638" dir="5400000">
                  <a:srgbClr val="000000"/>
                </a:outerShdw>
              </a:effectLst>
            </a:endParaRPr>
          </a:p>
          <a:p>
            <a:pPr lvl="0" marL="394207" indent="-394207" defTabSz="566674">
              <a:spcBef>
                <a:spcPts val="40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522">
                <a:solidFill>
                  <a:srgbClr val="EBEBEB"/>
                </a:solidFill>
                <a:effectLst>
                  <a:outerShdw sx="100000" sy="100000" kx="0" ky="0" algn="b" rotWithShape="0" blurRad="49276" dist="24638" dir="5400000">
                    <a:srgbClr val="000000"/>
                  </a:outerShdw>
                </a:effectLst>
              </a:rPr>
              <a:t>2 semesters Physics &amp; Lab</a:t>
            </a:r>
            <a:endParaRPr sz="2522">
              <a:solidFill>
                <a:srgbClr val="EBEBEB"/>
              </a:solidFill>
              <a:effectLst>
                <a:outerShdw sx="100000" sy="100000" kx="0" ky="0" algn="b" rotWithShape="0" blurRad="49276" dist="24638" dir="5400000">
                  <a:srgbClr val="000000"/>
                </a:outerShdw>
              </a:effectLst>
            </a:endParaRPr>
          </a:p>
          <a:p>
            <a:pPr lvl="0" marL="394207" indent="-394207" defTabSz="566674">
              <a:spcBef>
                <a:spcPts val="40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522">
                <a:solidFill>
                  <a:srgbClr val="EBEBEB"/>
                </a:solidFill>
                <a:effectLst>
                  <a:outerShdw sx="100000" sy="100000" kx="0" ky="0" algn="b" rotWithShape="0" blurRad="49276" dist="24638" dir="5400000">
                    <a:srgbClr val="000000"/>
                  </a:outerShdw>
                </a:effectLst>
              </a:rPr>
              <a:t>2 semesters Calculus</a:t>
            </a:r>
            <a:endParaRPr sz="2522">
              <a:solidFill>
                <a:srgbClr val="EBEBEB"/>
              </a:solidFill>
              <a:effectLst>
                <a:outerShdw sx="100000" sy="100000" kx="0" ky="0" algn="b" rotWithShape="0" blurRad="49276" dist="24638" dir="5400000">
                  <a:srgbClr val="000000"/>
                </a:outerShdw>
              </a:effectLst>
            </a:endParaRPr>
          </a:p>
          <a:p>
            <a:pPr lvl="0" marL="394207" indent="-394207" defTabSz="566674">
              <a:spcBef>
                <a:spcPts val="40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522">
                <a:solidFill>
                  <a:srgbClr val="EBEBEB"/>
                </a:solidFill>
                <a:effectLst>
                  <a:outerShdw sx="100000" sy="100000" kx="0" ky="0" algn="b" rotWithShape="0" blurRad="49276" dist="24638" dir="5400000">
                    <a:srgbClr val="000000"/>
                  </a:outerShdw>
                </a:effectLst>
              </a:rPr>
              <a:t>2 semesters English</a:t>
            </a:r>
            <a:endParaRPr sz="2522">
              <a:solidFill>
                <a:srgbClr val="EBEBEB"/>
              </a:solidFill>
              <a:effectLst>
                <a:outerShdw sx="100000" sy="100000" kx="0" ky="0" algn="b" rotWithShape="0" blurRad="49276" dist="24638" dir="5400000">
                  <a:srgbClr val="000000"/>
                </a:outerShdw>
              </a:effectLst>
            </a:endParaRPr>
          </a:p>
          <a:p>
            <a:pPr lvl="0" marL="394207" indent="-394207" defTabSz="566674">
              <a:spcBef>
                <a:spcPts val="40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522">
                <a:solidFill>
                  <a:srgbClr val="EBEBEB"/>
                </a:solidFill>
                <a:effectLst>
                  <a:outerShdw sx="100000" sy="100000" kx="0" ky="0" algn="b" rotWithShape="0" blurRad="49276" dist="24638" dir="5400000">
                    <a:srgbClr val="000000"/>
                  </a:outerShdw>
                </a:effectLst>
              </a:rPr>
              <a:t>1 semester of Biochemistry </a:t>
            </a:r>
          </a:p>
        </p:txBody>
      </p:sp>
      <p:sp>
        <p:nvSpPr>
          <p:cNvPr id="43" name="Shape 43"/>
          <p:cNvSpPr/>
          <p:nvPr/>
        </p:nvSpPr>
        <p:spPr>
          <a:xfrm>
            <a:off x="6998637" y="2344992"/>
            <a:ext cx="5037320" cy="2606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322729" indent="-322729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7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Recommended:  </a:t>
            </a:r>
            <a:endParaRPr sz="27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 marL="729129" indent="-322729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7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Cell Biology</a:t>
            </a:r>
            <a:endParaRPr sz="27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 marL="729129" indent="-322729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7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Microbiology</a:t>
            </a:r>
            <a:endParaRPr sz="27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 marL="729129" indent="-322729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7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Physiology</a:t>
            </a:r>
            <a:endParaRPr sz="27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 marL="729129" indent="-322729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7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Biostats</a:t>
            </a:r>
            <a:endParaRPr sz="27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 marL="729129" indent="-322729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7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Undergraduate Research </a:t>
            </a:r>
          </a:p>
        </p:txBody>
      </p:sp>
      <p:sp>
        <p:nvSpPr>
          <p:cNvPr id="44" name="Shape 44"/>
          <p:cNvSpPr/>
          <p:nvPr/>
        </p:nvSpPr>
        <p:spPr>
          <a:xfrm>
            <a:off x="6772912" y="5559422"/>
            <a:ext cx="5103365" cy="123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marL="454211" indent="-454211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5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Additional Requirements: </a:t>
            </a:r>
            <a:endParaRPr sz="25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 marL="860611" indent="-454211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5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$75 Fee mailed</a:t>
            </a:r>
            <a:endParaRPr sz="25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 marL="860611" indent="-454211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5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Supplemental App if invited 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Curriculum </a:t>
            </a: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41375" indent="-341375" defTabSz="490727">
              <a:spcBef>
                <a:spcPts val="3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56">
                <a:solidFill>
                  <a:srgbClr val="EBEBEB"/>
                </a:solidFill>
                <a:effectLst>
                  <a:outerShdw sx="100000" sy="100000" kx="0" ky="0" algn="b" rotWithShape="0" blurRad="42672" dist="21336" dir="5400000">
                    <a:srgbClr val="000000"/>
                  </a:outerShdw>
                </a:effectLst>
              </a:rPr>
              <a:t>Tuition: $364,000 (Private)</a:t>
            </a:r>
            <a:endParaRPr sz="2856">
              <a:solidFill>
                <a:srgbClr val="EBEBEB"/>
              </a:solidFill>
              <a:effectLst>
                <a:outerShdw sx="100000" sy="100000" kx="0" ky="0" algn="b" rotWithShape="0" blurRad="42672" dist="21336" dir="5400000">
                  <a:srgbClr val="000000"/>
                </a:outerShdw>
              </a:effectLst>
            </a:endParaRPr>
          </a:p>
          <a:p>
            <a:pPr lvl="0" marL="341375" indent="-341375" defTabSz="490727">
              <a:spcBef>
                <a:spcPts val="3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56">
                <a:solidFill>
                  <a:srgbClr val="EBEBEB"/>
                </a:solidFill>
                <a:effectLst>
                  <a:outerShdw sx="100000" sy="100000" kx="0" ky="0" algn="b" rotWithShape="0" blurRad="42672" dist="21336" dir="5400000">
                    <a:srgbClr val="000000"/>
                  </a:outerShdw>
                </a:effectLst>
              </a:rPr>
              <a:t>First two years with Harvard Medical School</a:t>
            </a:r>
            <a:endParaRPr sz="2856">
              <a:solidFill>
                <a:srgbClr val="EBEBEB"/>
              </a:solidFill>
              <a:effectLst>
                <a:outerShdw sx="100000" sy="100000" kx="0" ky="0" algn="b" rotWithShape="0" blurRad="42672" dist="21336" dir="5400000">
                  <a:srgbClr val="000000"/>
                </a:outerShdw>
              </a:effectLst>
            </a:endParaRPr>
          </a:p>
          <a:p>
            <a:pPr lvl="0" marL="341375" indent="-341375" defTabSz="490727">
              <a:spcBef>
                <a:spcPts val="3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56">
                <a:solidFill>
                  <a:srgbClr val="EBEBEB"/>
                </a:solidFill>
                <a:effectLst>
                  <a:outerShdw sx="100000" sy="100000" kx="0" ky="0" algn="b" rotWithShape="0" blurRad="42672" dist="21336" dir="5400000">
                    <a:srgbClr val="000000"/>
                  </a:outerShdw>
                </a:effectLst>
              </a:rPr>
              <a:t>Mandatory Research Project</a:t>
            </a:r>
            <a:endParaRPr sz="2856">
              <a:solidFill>
                <a:srgbClr val="EBEBEB"/>
              </a:solidFill>
              <a:effectLst>
                <a:outerShdw sx="100000" sy="100000" kx="0" ky="0" algn="b" rotWithShape="0" blurRad="42672" dist="21336" dir="5400000">
                  <a:srgbClr val="000000"/>
                </a:outerShdw>
              </a:effectLst>
            </a:endParaRPr>
          </a:p>
          <a:p>
            <a:pPr lvl="0" marL="341375" indent="-341375" defTabSz="490727">
              <a:spcBef>
                <a:spcPts val="3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56">
                <a:solidFill>
                  <a:srgbClr val="EBEBEB"/>
                </a:solidFill>
                <a:effectLst>
                  <a:outerShdw sx="100000" sy="100000" kx="0" ky="0" algn="b" rotWithShape="0" blurRad="42672" dist="21336" dir="5400000">
                    <a:srgbClr val="000000"/>
                  </a:outerShdw>
                </a:effectLst>
              </a:rPr>
              <a:t>Boards taken after second year (highest scores in the country consistently)</a:t>
            </a:r>
            <a:endParaRPr sz="2856">
              <a:solidFill>
                <a:srgbClr val="EBEBEB"/>
              </a:solidFill>
              <a:effectLst>
                <a:outerShdw sx="100000" sy="100000" kx="0" ky="0" algn="b" rotWithShape="0" blurRad="42672" dist="21336" dir="5400000">
                  <a:srgbClr val="000000"/>
                </a:outerShdw>
              </a:effectLst>
            </a:endParaRPr>
          </a:p>
          <a:p>
            <a:pPr lvl="0" marL="341375" indent="-341375" defTabSz="490727">
              <a:spcBef>
                <a:spcPts val="3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56">
                <a:solidFill>
                  <a:srgbClr val="EBEBEB"/>
                </a:solidFill>
                <a:effectLst>
                  <a:outerShdw sx="100000" sy="100000" kx="0" ky="0" algn="b" rotWithShape="0" blurRad="42672" dist="21336" dir="5400000">
                    <a:srgbClr val="000000"/>
                  </a:outerShdw>
                </a:effectLst>
              </a:rPr>
              <a:t>Block Exam Schedule </a:t>
            </a:r>
            <a:endParaRPr sz="2856">
              <a:solidFill>
                <a:srgbClr val="EBEBEB"/>
              </a:solidFill>
              <a:effectLst>
                <a:outerShdw sx="100000" sy="100000" kx="0" ky="0" algn="b" rotWithShape="0" blurRad="42672" dist="21336" dir="5400000">
                  <a:srgbClr val="000000"/>
                </a:outerShdw>
              </a:effectLst>
            </a:endParaRPr>
          </a:p>
          <a:p>
            <a:pPr lvl="0" marL="341375" indent="-341375" defTabSz="490727">
              <a:spcBef>
                <a:spcPts val="3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56">
                <a:solidFill>
                  <a:srgbClr val="EBEBEB"/>
                </a:solidFill>
                <a:effectLst>
                  <a:outerShdw sx="100000" sy="100000" kx="0" ky="0" algn="b" rotWithShape="0" blurRad="42672" dist="21336" dir="5400000">
                    <a:srgbClr val="000000"/>
                  </a:outerShdw>
                </a:effectLst>
              </a:rPr>
              <a:t>Pass/Fail</a:t>
            </a:r>
            <a:endParaRPr sz="2856">
              <a:solidFill>
                <a:srgbClr val="EBEBEB"/>
              </a:solidFill>
              <a:effectLst>
                <a:outerShdw sx="100000" sy="100000" kx="0" ky="0" algn="b" rotWithShape="0" blurRad="42672" dist="21336" dir="5400000">
                  <a:srgbClr val="000000"/>
                </a:outerShdw>
              </a:effectLst>
            </a:endParaRPr>
          </a:p>
          <a:p>
            <a:pPr lvl="0" marL="341375" indent="-341375" defTabSz="490727">
              <a:spcBef>
                <a:spcPts val="3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56">
                <a:solidFill>
                  <a:srgbClr val="EBEBEB"/>
                </a:solidFill>
                <a:effectLst>
                  <a:outerShdw sx="100000" sy="100000" kx="0" ky="0" algn="b" rotWithShape="0" blurRad="42672" dist="21336" dir="5400000">
                    <a:srgbClr val="000000"/>
                  </a:outerShdw>
                </a:effectLst>
              </a:rPr>
              <a:t>100% specialization rate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C000EB"/>
      </a:dk1>
      <a:lt1>
        <a:srgbClr val="EBEBEB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BEB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000000"/>
      </a:dk1>
      <a:lt1>
        <a:srgbClr val="FFFFFF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BEB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