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13004800" cy="9753600"/>
  <p:notesSz cx="6858000" cy="9144000"/>
  <p:defaultTextStyle>
    <a:lvl1pPr algn="ctr" defTabSz="584200">
      <a:defRPr sz="4200"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latin typeface="+mn-lt"/>
        <a:ea typeface="+mn-ea"/>
        <a:cs typeface="+mn-cs"/>
        <a:sym typeface="Helvetica Neue Light"/>
      </a:defRPr>
    </a:lvl1pPr>
    <a:lvl2pPr indent="228600" algn="ctr" defTabSz="584200">
      <a:defRPr sz="4200"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latin typeface="+mn-lt"/>
        <a:ea typeface="+mn-ea"/>
        <a:cs typeface="+mn-cs"/>
        <a:sym typeface="Helvetica Neue Light"/>
      </a:defRPr>
    </a:lvl2pPr>
    <a:lvl3pPr indent="457200" algn="ctr" defTabSz="584200">
      <a:defRPr sz="4200"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latin typeface="+mn-lt"/>
        <a:ea typeface="+mn-ea"/>
        <a:cs typeface="+mn-cs"/>
        <a:sym typeface="Helvetica Neue Light"/>
      </a:defRPr>
    </a:lvl3pPr>
    <a:lvl4pPr indent="685800" algn="ctr" defTabSz="584200">
      <a:defRPr sz="4200"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latin typeface="+mn-lt"/>
        <a:ea typeface="+mn-ea"/>
        <a:cs typeface="+mn-cs"/>
        <a:sym typeface="Helvetica Neue Light"/>
      </a:defRPr>
    </a:lvl4pPr>
    <a:lvl5pPr indent="914400" algn="ctr" defTabSz="584200">
      <a:defRPr sz="4200"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latin typeface="+mn-lt"/>
        <a:ea typeface="+mn-ea"/>
        <a:cs typeface="+mn-cs"/>
        <a:sym typeface="Helvetica Neue Light"/>
      </a:defRPr>
    </a:lvl5pPr>
    <a:lvl6pPr indent="1143000" algn="ctr" defTabSz="584200">
      <a:defRPr sz="4200"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latin typeface="+mn-lt"/>
        <a:ea typeface="+mn-ea"/>
        <a:cs typeface="+mn-cs"/>
        <a:sym typeface="Helvetica Neue Light"/>
      </a:defRPr>
    </a:lvl6pPr>
    <a:lvl7pPr indent="1371600" algn="ctr" defTabSz="584200">
      <a:defRPr sz="4200"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latin typeface="+mn-lt"/>
        <a:ea typeface="+mn-ea"/>
        <a:cs typeface="+mn-cs"/>
        <a:sym typeface="Helvetica Neue Light"/>
      </a:defRPr>
    </a:lvl7pPr>
    <a:lvl8pPr indent="1600200" algn="ctr" defTabSz="584200">
      <a:defRPr sz="4200"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latin typeface="+mn-lt"/>
        <a:ea typeface="+mn-ea"/>
        <a:cs typeface="+mn-cs"/>
        <a:sym typeface="Helvetica Neue Light"/>
      </a:defRPr>
    </a:lvl8pPr>
    <a:lvl9pPr indent="1828800" algn="ctr" defTabSz="584200">
      <a:defRPr sz="4200"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latin typeface="+mn-lt"/>
        <a:ea typeface="+mn-ea"/>
        <a:cs typeface="+mn-cs"/>
        <a:sym typeface="Helvetica Neue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676164">
              <a:alpha val="3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V>
        </a:tcBdr>
        <a:fill>
          <a:solidFill>
            <a:srgbClr val="0071EB">
              <a:alpha val="6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V>
        </a:tcBdr>
        <a:fill>
          <a:solidFill>
            <a:srgbClr val="0071EB">
              <a:alpha val="6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V>
        </a:tcBdr>
        <a:fill>
          <a:solidFill>
            <a:srgbClr val="0071EB">
              <a:alpha val="60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V>
        </a:tcBdr>
        <a:fill>
          <a:solidFill>
            <a:srgbClr val="676164">
              <a:alpha val="36000"/>
            </a:srgbClr>
          </a:solidFill>
        </a:fill>
      </a:tcStyle>
    </a:wholeTbl>
    <a:band2H>
      <a:tcTxStyle b="def" i="def"/>
      <a:tcStyle>
        <a:tcBdr/>
        <a:fill>
          <a:solidFill>
            <a:srgbClr val="676164">
              <a:alpha val="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97EB">
              <a:alpha val="75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97EB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94908F">
              <a:alpha val="64999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676164">
              <a:alpha val="36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71E00">
              <a:alpha val="8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2800">
              <a:alpha val="80000"/>
            </a:srgb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676164">
              <a:alpha val="36000"/>
            </a:srgbClr>
          </a:solidFill>
        </a:fill>
      </a:tcStyle>
    </a:wholeTbl>
    <a:band2H>
      <a:tcTxStyle b="def" i="def"/>
      <a:tcStyle>
        <a:tcBdr/>
        <a:fill>
          <a:solidFill>
            <a:srgbClr val="676164">
              <a:alpha val="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B400">
              <a:alpha val="90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B400">
              <a:alpha val="90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676164">
              <a:alpha val="3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76164">
              <a:alpha val="36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27D7D">
              <a:alpha val="64999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27D7D">
              <a:alpha val="64999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676164">
              <a:alpha val="3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A0A4A8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676164">
              <a:alpha val="36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A0A4A8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676164">
              <a:alpha val="36000"/>
            </a:srgb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1" name="Shape 3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1pPr>
    <a:lvl2pPr indent="2286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2pPr>
    <a:lvl3pPr indent="4572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3pPr>
    <a:lvl4pPr indent="6858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4pPr>
    <a:lvl5pPr indent="9144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5pPr>
    <a:lvl6pPr indent="11430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6pPr>
    <a:lvl7pPr indent="13716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7pPr>
    <a:lvl8pPr indent="16002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8pPr>
    <a:lvl9pPr indent="18288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850900" y="1270000"/>
            <a:ext cx="11303000" cy="35052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850900" y="4864100"/>
            <a:ext cx="11303000" cy="15748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1pPr>
            <a:lvl2pPr marL="0" indent="22860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2pPr>
            <a:lvl3pPr marL="0" indent="45720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3pPr>
            <a:lvl4pPr marL="0" indent="68580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4pPr>
            <a:lvl5pPr marL="0" indent="91440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One</a:t>
            </a:r>
            <a:endParaRPr sz="4200">
              <a:solidFill>
                <a:srgbClr val="73B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Two</a:t>
            </a:r>
            <a:endParaRPr sz="4200">
              <a:solidFill>
                <a:srgbClr val="73B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Three</a:t>
            </a:r>
            <a:endParaRPr sz="4200">
              <a:solidFill>
                <a:srgbClr val="73B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Four</a:t>
            </a:r>
            <a:endParaRPr sz="4200">
              <a:solidFill>
                <a:srgbClr val="73B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/>
        </p:nvSpPr>
        <p:spPr>
          <a:xfrm>
            <a:off x="5981700" y="4508500"/>
            <a:ext cx="1042950" cy="736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Text</a:t>
            </a:r>
          </a:p>
        </p:txBody>
      </p:sp>
      <p:sp>
        <p:nvSpPr>
          <p:cNvPr id="9" name="Shape 9"/>
          <p:cNvSpPr/>
          <p:nvPr>
            <p:ph type="title"/>
          </p:nvPr>
        </p:nvSpPr>
        <p:spPr>
          <a:xfrm>
            <a:off x="787400" y="6807200"/>
            <a:ext cx="11430000" cy="12192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Title Text</a:t>
            </a:r>
          </a:p>
        </p:txBody>
      </p:sp>
      <p:sp>
        <p:nvSpPr>
          <p:cNvPr id="10" name="Shape 10"/>
          <p:cNvSpPr/>
          <p:nvPr>
            <p:ph type="body" idx="1"/>
          </p:nvPr>
        </p:nvSpPr>
        <p:spPr>
          <a:xfrm>
            <a:off x="787400" y="8013700"/>
            <a:ext cx="11430000" cy="15621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1pPr>
            <a:lvl2pPr marL="0" indent="22860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2pPr>
            <a:lvl3pPr marL="0" indent="45720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3pPr>
            <a:lvl4pPr marL="0" indent="68580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4pPr>
            <a:lvl5pPr marL="0" indent="91440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One</a:t>
            </a:r>
            <a:endParaRPr sz="4200">
              <a:solidFill>
                <a:srgbClr val="73B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Two</a:t>
            </a:r>
            <a:endParaRPr sz="4200">
              <a:solidFill>
                <a:srgbClr val="73B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Three</a:t>
            </a:r>
            <a:endParaRPr sz="4200">
              <a:solidFill>
                <a:srgbClr val="73B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Four</a:t>
            </a:r>
            <a:endParaRPr sz="4200">
              <a:solidFill>
                <a:srgbClr val="73B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/>
          <p:nvPr>
            <p:ph type="title"/>
          </p:nvPr>
        </p:nvSpPr>
        <p:spPr>
          <a:xfrm>
            <a:off x="787400" y="3657600"/>
            <a:ext cx="11430000" cy="24384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>
            <p:ph type="title"/>
          </p:nvPr>
        </p:nvSpPr>
        <p:spPr>
          <a:xfrm>
            <a:off x="787400" y="1384300"/>
            <a:ext cx="5638800" cy="35052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Title Text</a:t>
            </a:r>
          </a:p>
        </p:txBody>
      </p:sp>
      <p:sp>
        <p:nvSpPr>
          <p:cNvPr id="15" name="Shape 15"/>
          <p:cNvSpPr/>
          <p:nvPr>
            <p:ph type="body" idx="1"/>
          </p:nvPr>
        </p:nvSpPr>
        <p:spPr>
          <a:xfrm>
            <a:off x="787400" y="4876800"/>
            <a:ext cx="5638800" cy="37592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1pPr>
            <a:lvl2pPr marL="0" indent="22860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2pPr>
            <a:lvl3pPr marL="0" indent="45720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3pPr>
            <a:lvl4pPr marL="0" indent="68580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4pPr>
            <a:lvl5pPr marL="0" indent="91440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One</a:t>
            </a:r>
            <a:endParaRPr sz="4200">
              <a:solidFill>
                <a:srgbClr val="73B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Two</a:t>
            </a:r>
            <a:endParaRPr sz="4200">
              <a:solidFill>
                <a:srgbClr val="73B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Three</a:t>
            </a:r>
            <a:endParaRPr sz="4200">
              <a:solidFill>
                <a:srgbClr val="73B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Four</a:t>
            </a:r>
            <a:endParaRPr sz="4200">
              <a:solidFill>
                <a:srgbClr val="73B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Title Text</a:t>
            </a:r>
          </a:p>
        </p:txBody>
      </p:sp>
      <p:sp>
        <p:nvSpPr>
          <p:cNvPr id="20" name="Shape 2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One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Two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Three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Four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Title Text</a:t>
            </a:r>
          </a:p>
        </p:txBody>
      </p:sp>
      <p:sp>
        <p:nvSpPr>
          <p:cNvPr id="23" name="Shape 23"/>
          <p:cNvSpPr/>
          <p:nvPr>
            <p:ph type="body" idx="1"/>
          </p:nvPr>
        </p:nvSpPr>
        <p:spPr>
          <a:xfrm>
            <a:off x="787400" y="2768600"/>
            <a:ext cx="5422900" cy="57150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One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Two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Three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Four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>
            <p:ph type="body" idx="1"/>
          </p:nvPr>
        </p:nvSpPr>
        <p:spPr>
          <a:xfrm>
            <a:off x="787400" y="1371600"/>
            <a:ext cx="11430000" cy="70104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One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Two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Three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Four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787400" y="254000"/>
            <a:ext cx="11430000" cy="2438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787400" y="2768600"/>
            <a:ext cx="11430000" cy="571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One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Two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Three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Four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spd="med" advClick="1"/>
  <p:txStyles>
    <p:titleStyle>
      <a:lvl1pPr defTabSz="584200">
        <a:defRPr sz="72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1pPr>
      <a:lvl2pPr indent="228600" defTabSz="584200">
        <a:defRPr sz="72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2pPr>
      <a:lvl3pPr indent="457200" defTabSz="584200">
        <a:defRPr sz="72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3pPr>
      <a:lvl4pPr indent="685800" defTabSz="584200">
        <a:defRPr sz="72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4pPr>
      <a:lvl5pPr indent="914400" defTabSz="584200">
        <a:defRPr sz="72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5pPr>
      <a:lvl6pPr indent="1143000" defTabSz="584200">
        <a:defRPr sz="72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6pPr>
      <a:lvl7pPr indent="1371600" defTabSz="584200">
        <a:defRPr sz="72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7pPr>
      <a:lvl8pPr indent="1600200" defTabSz="584200">
        <a:defRPr sz="72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8pPr>
      <a:lvl9pPr indent="1828800" defTabSz="584200">
        <a:defRPr sz="72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9pPr>
    </p:titleStyle>
    <p:bodyStyle>
      <a:lvl1pPr marL="444500" indent="-444500" defTabSz="584200">
        <a:spcBef>
          <a:spcPts val="3600"/>
        </a:spcBef>
        <a:buSzPct val="30000"/>
        <a:buBlip>
          <a:blip r:embed="rId3"/>
        </a:buBlip>
        <a:defRPr sz="36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1pPr>
      <a:lvl2pPr marL="889000" indent="-444500" defTabSz="584200">
        <a:spcBef>
          <a:spcPts val="3600"/>
        </a:spcBef>
        <a:buSzPct val="30000"/>
        <a:buBlip>
          <a:blip r:embed="rId3"/>
        </a:buBlip>
        <a:defRPr sz="36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2pPr>
      <a:lvl3pPr marL="1333500" indent="-444500" defTabSz="584200">
        <a:spcBef>
          <a:spcPts val="3600"/>
        </a:spcBef>
        <a:buSzPct val="30000"/>
        <a:buBlip>
          <a:blip r:embed="rId3"/>
        </a:buBlip>
        <a:defRPr sz="36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3pPr>
      <a:lvl4pPr marL="1778000" indent="-444500" defTabSz="584200">
        <a:spcBef>
          <a:spcPts val="3600"/>
        </a:spcBef>
        <a:buSzPct val="30000"/>
        <a:buBlip>
          <a:blip r:embed="rId3"/>
        </a:buBlip>
        <a:defRPr sz="36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4pPr>
      <a:lvl5pPr marL="2222500" indent="-444500" defTabSz="584200">
        <a:spcBef>
          <a:spcPts val="3600"/>
        </a:spcBef>
        <a:buSzPct val="30000"/>
        <a:buBlip>
          <a:blip r:embed="rId3"/>
        </a:buBlip>
        <a:defRPr sz="36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5pPr>
      <a:lvl6pPr marL="2667000" indent="-444500" defTabSz="584200">
        <a:spcBef>
          <a:spcPts val="3600"/>
        </a:spcBef>
        <a:buSzPct val="30000"/>
        <a:buBlip>
          <a:blip r:embed="rId3"/>
        </a:buBlip>
        <a:defRPr sz="36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6pPr>
      <a:lvl7pPr marL="3111500" indent="-444500" defTabSz="584200">
        <a:spcBef>
          <a:spcPts val="3600"/>
        </a:spcBef>
        <a:buSzPct val="30000"/>
        <a:buBlip>
          <a:blip r:embed="rId3"/>
        </a:buBlip>
        <a:defRPr sz="36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7pPr>
      <a:lvl8pPr marL="3556000" indent="-444500" defTabSz="584200">
        <a:spcBef>
          <a:spcPts val="3600"/>
        </a:spcBef>
        <a:buSzPct val="30000"/>
        <a:buBlip>
          <a:blip r:embed="rId3"/>
        </a:buBlip>
        <a:defRPr sz="36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8pPr>
      <a:lvl9pPr marL="4000500" indent="-444500" defTabSz="584200">
        <a:spcBef>
          <a:spcPts val="3600"/>
        </a:spcBef>
        <a:buSzPct val="30000"/>
        <a:buBlip>
          <a:blip r:embed="rId3"/>
        </a:buBlip>
        <a:defRPr sz="36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9pPr>
    </p:bodyStyle>
    <p:otherStyle>
      <a:lvl1pPr algn="r" defTabSz="584200">
        <a:defRPr b="1"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1pPr>
      <a:lvl2pPr indent="228600" algn="r" defTabSz="584200">
        <a:defRPr b="1"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2pPr>
      <a:lvl3pPr indent="457200" algn="r" defTabSz="584200">
        <a:defRPr b="1"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3pPr>
      <a:lvl4pPr indent="685800" algn="r" defTabSz="584200">
        <a:defRPr b="1"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4pPr>
      <a:lvl5pPr indent="914400" algn="r" defTabSz="584200">
        <a:defRPr b="1"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5pPr>
      <a:lvl6pPr indent="1143000" algn="r" defTabSz="584200">
        <a:defRPr b="1"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6pPr>
      <a:lvl7pPr indent="1371600" algn="r" defTabSz="584200">
        <a:defRPr b="1"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7pPr>
      <a:lvl8pPr indent="1600200" algn="r" defTabSz="584200">
        <a:defRPr b="1"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8pPr>
      <a:lvl9pPr indent="1828800" algn="r" defTabSz="584200">
        <a:defRPr b="1"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.gif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cumc_sky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2430" y="679450"/>
            <a:ext cx="11912601" cy="4686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" name="cdm_white_image_460px.g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2222" y="5790745"/>
            <a:ext cx="9540356" cy="21343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Statistics</a:t>
            </a:r>
          </a:p>
        </p:txBody>
      </p:sp>
      <p:sp>
        <p:nvSpPr>
          <p:cNvPr id="37" name="Shape 3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Average DAT (AA/TS/PAT):  22.4/23/21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Average GPA:  sGPA (3.5) / oGPA (3.5)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Chances</a:t>
            </a:r>
          </a:p>
        </p:txBody>
      </p:sp>
      <p:sp>
        <p:nvSpPr>
          <p:cNvPr id="40" name="Shape 4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2300 Applicants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280 offered interview (12%)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170 offered admission (60% of interviewed)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80 students matriculate (47% of those accepted)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Requirements</a:t>
            </a:r>
          </a:p>
        </p:txBody>
      </p:sp>
      <p:sp>
        <p:nvSpPr>
          <p:cNvPr id="43" name="Shape 43"/>
          <p:cNvSpPr/>
          <p:nvPr>
            <p:ph type="body" idx="1"/>
          </p:nvPr>
        </p:nvSpPr>
        <p:spPr>
          <a:xfrm>
            <a:off x="787400" y="2768600"/>
            <a:ext cx="5375241" cy="6127938"/>
          </a:xfrm>
          <a:prstGeom prst="rect">
            <a:avLst/>
          </a:prstGeom>
        </p:spPr>
        <p:txBody>
          <a:bodyPr/>
          <a:lstStyle/>
          <a:p>
            <a:pPr lvl="0" marL="377951" indent="-377951" defTabSz="543305">
              <a:spcBef>
                <a:spcPts val="3900"/>
              </a:spcBef>
              <a:buSzPct val="75000"/>
              <a:buChar char="•"/>
              <a:defRPr sz="1800">
                <a:solidFill>
                  <a:srgbClr val="000000"/>
                </a:solidFill>
                <a:effectLst/>
              </a:defRPr>
            </a:pPr>
            <a:r>
              <a:rPr sz="2418">
                <a:solidFill>
                  <a:srgbClr val="EBEBEB"/>
                </a:solidFill>
                <a:effectLst>
                  <a:outerShdw sx="100000" sy="100000" kx="0" ky="0" algn="b" rotWithShape="0" blurRad="47244" dist="23622" dir="540000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2 semesters Biology &amp; Lab</a:t>
            </a:r>
            <a:endParaRPr sz="2418">
              <a:solidFill>
                <a:srgbClr val="EBEBEB"/>
              </a:solidFill>
              <a:effectLst>
                <a:outerShdw sx="100000" sy="100000" kx="0" ky="0" algn="b" rotWithShape="0" blurRad="47244" dist="23622" dir="5400000">
                  <a:srgbClr val="000000"/>
                </a:outerShdw>
              </a:effectLst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lvl="0" marL="377951" indent="-377951" defTabSz="543305">
              <a:spcBef>
                <a:spcPts val="3900"/>
              </a:spcBef>
              <a:buSzPct val="75000"/>
              <a:buChar char="•"/>
              <a:defRPr sz="1800">
                <a:solidFill>
                  <a:srgbClr val="000000"/>
                </a:solidFill>
                <a:effectLst/>
              </a:defRPr>
            </a:pPr>
            <a:r>
              <a:rPr sz="2418">
                <a:solidFill>
                  <a:srgbClr val="EBEBEB"/>
                </a:solidFill>
                <a:effectLst>
                  <a:outerShdw sx="100000" sy="100000" kx="0" ky="0" algn="b" rotWithShape="0" blurRad="47244" dist="23622" dir="540000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2 semesters Gen Chem &amp; Lab</a:t>
            </a:r>
            <a:endParaRPr sz="2418">
              <a:solidFill>
                <a:srgbClr val="EBEBEB"/>
              </a:solidFill>
              <a:effectLst>
                <a:outerShdw sx="100000" sy="100000" kx="0" ky="0" algn="b" rotWithShape="0" blurRad="47244" dist="23622" dir="5400000">
                  <a:srgbClr val="000000"/>
                </a:outerShdw>
              </a:effectLst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lvl="0" marL="377951" indent="-377951" defTabSz="543305">
              <a:spcBef>
                <a:spcPts val="3900"/>
              </a:spcBef>
              <a:buSzPct val="75000"/>
              <a:buChar char="•"/>
              <a:defRPr sz="1800">
                <a:solidFill>
                  <a:srgbClr val="000000"/>
                </a:solidFill>
                <a:effectLst/>
              </a:defRPr>
            </a:pPr>
            <a:r>
              <a:rPr sz="2418">
                <a:solidFill>
                  <a:srgbClr val="EBEBEB"/>
                </a:solidFill>
                <a:effectLst>
                  <a:outerShdw sx="100000" sy="100000" kx="0" ky="0" algn="b" rotWithShape="0" blurRad="47244" dist="23622" dir="540000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2 semesters Organic chem &amp; Lab</a:t>
            </a:r>
            <a:endParaRPr sz="2418">
              <a:solidFill>
                <a:srgbClr val="EBEBEB"/>
              </a:solidFill>
              <a:effectLst>
                <a:outerShdw sx="100000" sy="100000" kx="0" ky="0" algn="b" rotWithShape="0" blurRad="47244" dist="23622" dir="5400000">
                  <a:srgbClr val="000000"/>
                </a:outerShdw>
              </a:effectLst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lvl="0" marL="377951" indent="-377951" defTabSz="543305">
              <a:spcBef>
                <a:spcPts val="3900"/>
              </a:spcBef>
              <a:buSzPct val="75000"/>
              <a:buChar char="•"/>
              <a:defRPr sz="1800">
                <a:solidFill>
                  <a:srgbClr val="000000"/>
                </a:solidFill>
                <a:effectLst/>
              </a:defRPr>
            </a:pPr>
            <a:r>
              <a:rPr sz="2418">
                <a:solidFill>
                  <a:srgbClr val="EBEBEB"/>
                </a:solidFill>
                <a:effectLst>
                  <a:outerShdw sx="100000" sy="100000" kx="0" ky="0" algn="b" rotWithShape="0" blurRad="47244" dist="23622" dir="540000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2 semesters of Mathematics (prefer calculus)</a:t>
            </a:r>
            <a:endParaRPr sz="2418">
              <a:solidFill>
                <a:srgbClr val="EBEBEB"/>
              </a:solidFill>
              <a:effectLst>
                <a:outerShdw sx="100000" sy="100000" kx="0" ky="0" algn="b" rotWithShape="0" blurRad="47244" dist="23622" dir="5400000">
                  <a:srgbClr val="000000"/>
                </a:outerShdw>
              </a:effectLst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lvl="0" marL="377951" indent="-377951" defTabSz="543305">
              <a:spcBef>
                <a:spcPts val="3900"/>
              </a:spcBef>
              <a:buSzPct val="75000"/>
              <a:buChar char="•"/>
              <a:defRPr sz="1800">
                <a:solidFill>
                  <a:srgbClr val="000000"/>
                </a:solidFill>
                <a:effectLst/>
              </a:defRPr>
            </a:pPr>
            <a:r>
              <a:rPr sz="2418">
                <a:solidFill>
                  <a:srgbClr val="EBEBEB"/>
                </a:solidFill>
                <a:effectLst>
                  <a:outerShdw sx="100000" sy="100000" kx="0" ky="0" algn="b" rotWithShape="0" blurRad="47244" dist="23622" dir="540000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2 semesters Physics &amp; Lab</a:t>
            </a:r>
            <a:endParaRPr sz="2418">
              <a:solidFill>
                <a:srgbClr val="EBEBEB"/>
              </a:solidFill>
              <a:effectLst>
                <a:outerShdw sx="100000" sy="100000" kx="0" ky="0" algn="b" rotWithShape="0" blurRad="47244" dist="23622" dir="5400000">
                  <a:srgbClr val="000000"/>
                </a:outerShdw>
              </a:effectLst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lvl="0" marL="377951" indent="-377951" defTabSz="543305">
              <a:spcBef>
                <a:spcPts val="3900"/>
              </a:spcBef>
              <a:buSzPct val="75000"/>
              <a:buChar char="•"/>
              <a:defRPr sz="1800">
                <a:solidFill>
                  <a:srgbClr val="000000"/>
                </a:solidFill>
                <a:effectLst/>
              </a:defRPr>
            </a:pPr>
            <a:r>
              <a:rPr sz="2418">
                <a:solidFill>
                  <a:srgbClr val="EBEBEB"/>
                </a:solidFill>
                <a:effectLst>
                  <a:outerShdw sx="100000" sy="100000" kx="0" ky="0" algn="b" rotWithShape="0" blurRad="47244" dist="23622" dir="540000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2 semesters English</a:t>
            </a:r>
            <a:endParaRPr sz="2418">
              <a:solidFill>
                <a:srgbClr val="EBEBEB"/>
              </a:solidFill>
              <a:effectLst>
                <a:outerShdw sx="100000" sy="100000" kx="0" ky="0" algn="b" rotWithShape="0" blurRad="47244" dist="23622" dir="5400000">
                  <a:srgbClr val="000000"/>
                </a:outerShdw>
              </a:effectLst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lvl="0" marL="377951" indent="-377951" defTabSz="543305">
              <a:spcBef>
                <a:spcPts val="3900"/>
              </a:spcBef>
              <a:buSzPct val="75000"/>
              <a:buChar char="•"/>
              <a:defRPr sz="1800">
                <a:solidFill>
                  <a:srgbClr val="000000"/>
                </a:solidFill>
                <a:effectLst/>
              </a:defRPr>
            </a:pPr>
            <a:r>
              <a:rPr sz="2418">
                <a:solidFill>
                  <a:srgbClr val="EBEBEB"/>
                </a:solidFill>
                <a:effectLst>
                  <a:outerShdw sx="100000" sy="100000" kx="0" ky="0" algn="b" rotWithShape="0" blurRad="47244" dist="23622" dir="540000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1 semester of Biochemistry </a:t>
            </a:r>
          </a:p>
        </p:txBody>
      </p:sp>
      <p:sp>
        <p:nvSpPr>
          <p:cNvPr id="44" name="Shape 44"/>
          <p:cNvSpPr/>
          <p:nvPr/>
        </p:nvSpPr>
        <p:spPr>
          <a:xfrm>
            <a:off x="7410005" y="2599011"/>
            <a:ext cx="4873173" cy="364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marL="518583" indent="-518583" algn="l">
              <a:buSzPct val="75000"/>
              <a:buChar char="•"/>
              <a:defRPr sz="1800">
                <a:solidFill>
                  <a:srgbClr val="000000"/>
                </a:solidFill>
                <a:effectLst/>
              </a:defRPr>
            </a:pPr>
            <a:r>
              <a:rPr sz="33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Recommended: </a:t>
            </a:r>
            <a:endParaRPr sz="33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1" marL="963083" indent="-518583" algn="l">
              <a:buSzPct val="75000"/>
              <a:buChar char="•"/>
              <a:defRPr sz="1800">
                <a:solidFill>
                  <a:srgbClr val="000000"/>
                </a:solidFill>
                <a:effectLst/>
              </a:defRPr>
            </a:pPr>
            <a:r>
              <a:rPr sz="33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Anatomy/Physiology</a:t>
            </a:r>
            <a:endParaRPr sz="33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1" marL="963083" indent="-518583" algn="l">
              <a:buSzPct val="75000"/>
              <a:buChar char="•"/>
              <a:defRPr sz="1800">
                <a:solidFill>
                  <a:srgbClr val="000000"/>
                </a:solidFill>
                <a:effectLst/>
              </a:defRPr>
            </a:pPr>
            <a:r>
              <a:rPr sz="33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Cell Biology</a:t>
            </a:r>
            <a:endParaRPr sz="33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1" marL="963083" indent="-518583" algn="l">
              <a:buSzPct val="75000"/>
              <a:buChar char="•"/>
              <a:defRPr sz="1800">
                <a:solidFill>
                  <a:srgbClr val="000000"/>
                </a:solidFill>
                <a:effectLst/>
              </a:defRPr>
            </a:pPr>
            <a:r>
              <a:rPr sz="33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Sociology</a:t>
            </a:r>
            <a:endParaRPr sz="33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1" marL="963083" indent="-518583" algn="l">
              <a:buSzPct val="75000"/>
              <a:buChar char="•"/>
              <a:defRPr sz="1800">
                <a:solidFill>
                  <a:srgbClr val="000000"/>
                </a:solidFill>
                <a:effectLst/>
              </a:defRPr>
            </a:pPr>
            <a:r>
              <a:rPr sz="33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History</a:t>
            </a:r>
            <a:endParaRPr sz="33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1" marL="963083" indent="-518583" algn="l">
              <a:buSzPct val="75000"/>
              <a:buChar char="•"/>
              <a:defRPr sz="1800">
                <a:solidFill>
                  <a:srgbClr val="000000"/>
                </a:solidFill>
                <a:effectLst/>
              </a:defRPr>
            </a:pPr>
            <a:r>
              <a:rPr sz="33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Fine Arts</a:t>
            </a:r>
            <a:endParaRPr sz="33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1" marL="963083" indent="-518583" algn="l">
              <a:buSzPct val="75000"/>
              <a:buChar char="•"/>
              <a:defRPr sz="1800">
                <a:solidFill>
                  <a:srgbClr val="000000"/>
                </a:solidFill>
                <a:effectLst/>
              </a:defRPr>
            </a:pPr>
            <a:r>
              <a:rPr sz="33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Undergrad Research</a:t>
            </a:r>
          </a:p>
        </p:txBody>
      </p:sp>
      <p:sp>
        <p:nvSpPr>
          <p:cNvPr id="45" name="Shape 45"/>
          <p:cNvSpPr/>
          <p:nvPr/>
        </p:nvSpPr>
        <p:spPr>
          <a:xfrm>
            <a:off x="7470681" y="6629924"/>
            <a:ext cx="5300746" cy="1651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marL="419805" indent="-419805" algn="l">
              <a:buSzPct val="75000"/>
              <a:buChar char="•"/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Additional Requirements:</a:t>
            </a:r>
            <a:endParaRPr sz="34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1" marL="864305" indent="-419805" algn="l">
              <a:buSzPct val="75000"/>
              <a:buChar char="•"/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$75 Fee</a:t>
            </a:r>
            <a:endParaRPr sz="34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1" marL="864305" indent="-419805" algn="l">
              <a:buSzPct val="75000"/>
              <a:buChar char="•"/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No secondary app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Curriculum</a:t>
            </a:r>
          </a:p>
        </p:txBody>
      </p:sp>
      <p:sp>
        <p:nvSpPr>
          <p:cNvPr id="48" name="Shape 4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346709" indent="-346709" defTabSz="455675">
              <a:spcBef>
                <a:spcPts val="2800"/>
              </a:spcBef>
              <a:buBlip>
                <a:blip r:embed="rId2"/>
              </a:buBlip>
              <a:defRPr sz="1800">
                <a:solidFill>
                  <a:srgbClr val="000000"/>
                </a:solidFill>
                <a:effectLst/>
              </a:defRPr>
            </a:pPr>
            <a:r>
              <a:rPr sz="2807">
                <a:solidFill>
                  <a:srgbClr val="FFFFFF"/>
                </a:solidFill>
                <a:effectLst>
                  <a:outerShdw sx="100000" sy="100000" kx="0" ky="0" algn="b" rotWithShape="0" blurRad="39624" dist="29717" dir="5400000">
                    <a:srgbClr val="000000"/>
                  </a:outerShdw>
                </a:effectLst>
              </a:rPr>
              <a:t>Tuition:  $378,000 (Private)</a:t>
            </a:r>
            <a:endParaRPr sz="2807">
              <a:solidFill>
                <a:srgbClr val="FFFFFF"/>
              </a:solidFill>
              <a:effectLst>
                <a:outerShdw sx="100000" sy="100000" kx="0" ky="0" algn="b" rotWithShape="0" blurRad="39624" dist="29717" dir="5400000">
                  <a:srgbClr val="000000"/>
                </a:outerShdw>
              </a:effectLst>
            </a:endParaRPr>
          </a:p>
          <a:p>
            <a:pPr lvl="0" marL="316991" indent="-316991" defTabSz="455675">
              <a:spcBef>
                <a:spcPts val="3200"/>
              </a:spcBef>
              <a:buSzPct val="75000"/>
              <a:buChar char="•"/>
              <a:defRPr sz="1800">
                <a:solidFill>
                  <a:srgbClr val="000000"/>
                </a:solidFill>
                <a:effectLst/>
              </a:defRPr>
            </a:pPr>
            <a:r>
              <a:rPr sz="2651">
                <a:solidFill>
                  <a:srgbClr val="EBEBEB"/>
                </a:solidFill>
                <a:effectLst>
                  <a:outerShdw sx="100000" sy="100000" kx="0" ky="0" algn="b" rotWithShape="0" blurRad="39624" dist="19812" dir="540000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First two years with Columbia Medical School</a:t>
            </a:r>
            <a:endParaRPr sz="2651">
              <a:solidFill>
                <a:srgbClr val="EBEBEB"/>
              </a:solidFill>
              <a:effectLst>
                <a:outerShdw sx="100000" sy="100000" kx="0" ky="0" algn="b" rotWithShape="0" blurRad="39624" dist="19812" dir="5400000">
                  <a:srgbClr val="000000"/>
                </a:outerShdw>
              </a:effectLst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lvl="0" marL="316991" indent="-316991" defTabSz="455675">
              <a:spcBef>
                <a:spcPts val="3200"/>
              </a:spcBef>
              <a:buSzPct val="75000"/>
              <a:buChar char="•"/>
              <a:defRPr sz="1800">
                <a:solidFill>
                  <a:srgbClr val="000000"/>
                </a:solidFill>
                <a:effectLst/>
              </a:defRPr>
            </a:pPr>
            <a:r>
              <a:rPr sz="2651">
                <a:solidFill>
                  <a:srgbClr val="EBEBEB"/>
                </a:solidFill>
                <a:effectLst>
                  <a:outerShdw sx="100000" sy="100000" kx="0" ky="0" algn="b" rotWithShape="0" blurRad="39624" dist="19812" dir="540000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Boards taken after second year</a:t>
            </a:r>
            <a:endParaRPr sz="2651">
              <a:solidFill>
                <a:srgbClr val="EBEBEB"/>
              </a:solidFill>
              <a:effectLst>
                <a:outerShdw sx="100000" sy="100000" kx="0" ky="0" algn="b" rotWithShape="0" blurRad="39624" dist="19812" dir="5400000">
                  <a:srgbClr val="000000"/>
                </a:outerShdw>
              </a:effectLst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lvl="0" marL="316991" indent="-316991" defTabSz="455675">
              <a:spcBef>
                <a:spcPts val="3200"/>
              </a:spcBef>
              <a:buSzPct val="75000"/>
              <a:buChar char="•"/>
              <a:defRPr sz="1800">
                <a:solidFill>
                  <a:srgbClr val="000000"/>
                </a:solidFill>
                <a:effectLst/>
              </a:defRPr>
            </a:pPr>
            <a:r>
              <a:rPr sz="2651">
                <a:solidFill>
                  <a:srgbClr val="EBEBEB"/>
                </a:solidFill>
                <a:effectLst>
                  <a:outerShdw sx="100000" sy="100000" kx="0" ky="0" algn="b" rotWithShape="0" blurRad="39624" dist="19812" dir="540000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Block Exam Schedule year one/Sporadic Year 2/Clinical last two years </a:t>
            </a:r>
            <a:endParaRPr sz="2651">
              <a:solidFill>
                <a:srgbClr val="EBEBEB"/>
              </a:solidFill>
              <a:effectLst>
                <a:outerShdw sx="100000" sy="100000" kx="0" ky="0" algn="b" rotWithShape="0" blurRad="39624" dist="19812" dir="5400000">
                  <a:srgbClr val="000000"/>
                </a:outerShdw>
              </a:effectLst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lvl="0" marL="316991" indent="-316991" defTabSz="455675">
              <a:spcBef>
                <a:spcPts val="3200"/>
              </a:spcBef>
              <a:buSzPct val="75000"/>
              <a:buChar char="•"/>
              <a:defRPr sz="1800">
                <a:solidFill>
                  <a:srgbClr val="000000"/>
                </a:solidFill>
                <a:effectLst/>
              </a:defRPr>
            </a:pPr>
            <a:r>
              <a:rPr sz="2651">
                <a:solidFill>
                  <a:srgbClr val="EBEBEB"/>
                </a:solidFill>
                <a:effectLst>
                  <a:outerShdw sx="100000" sy="100000" kx="0" ky="0" algn="b" rotWithShape="0" blurRad="39624" dist="19812" dir="540000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Pass/Fail/Honors</a:t>
            </a:r>
            <a:endParaRPr sz="2651">
              <a:solidFill>
                <a:srgbClr val="EBEBEB"/>
              </a:solidFill>
              <a:effectLst>
                <a:outerShdw sx="100000" sy="100000" kx="0" ky="0" algn="b" rotWithShape="0" blurRad="39624" dist="19812" dir="5400000">
                  <a:srgbClr val="000000"/>
                </a:outerShdw>
              </a:effectLst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lvl="0" marL="316991" indent="-316991" defTabSz="455675">
              <a:spcBef>
                <a:spcPts val="3200"/>
              </a:spcBef>
              <a:buSzPct val="75000"/>
              <a:buChar char="•"/>
              <a:defRPr sz="1800">
                <a:solidFill>
                  <a:srgbClr val="000000"/>
                </a:solidFill>
                <a:effectLst/>
              </a:defRPr>
            </a:pPr>
            <a:r>
              <a:rPr sz="2651">
                <a:solidFill>
                  <a:srgbClr val="EBEBEB"/>
                </a:solidFill>
                <a:effectLst>
                  <a:outerShdw sx="100000" sy="100000" kx="0" ky="0" algn="b" rotWithShape="0" blurRad="39624" dist="19812" dir="540000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40% specialization rate (Endo, OMFS, etc</a:t>
            </a:r>
            <a:endParaRPr sz="2651">
              <a:solidFill>
                <a:srgbClr val="EBEBEB"/>
              </a:solidFill>
              <a:effectLst>
                <a:outerShdw sx="100000" sy="100000" kx="0" ky="0" algn="b" rotWithShape="0" blurRad="39624" dist="19812" dir="5400000">
                  <a:srgbClr val="000000"/>
                </a:outerShdw>
              </a:effectLst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lvl="1" marL="633983" indent="-316991" defTabSz="455675">
              <a:spcBef>
                <a:spcPts val="3200"/>
              </a:spcBef>
              <a:buSzPct val="75000"/>
              <a:buChar char="•"/>
              <a:defRPr sz="1800">
                <a:solidFill>
                  <a:srgbClr val="000000"/>
                </a:solidFill>
                <a:effectLst/>
              </a:defRPr>
            </a:pPr>
            <a:r>
              <a:rPr sz="2651">
                <a:solidFill>
                  <a:srgbClr val="EBEBEB"/>
                </a:solidFill>
                <a:effectLst>
                  <a:outerShdw sx="100000" sy="100000" kx="0" ky="0" algn="b" rotWithShape="0" blurRad="39624" dist="19812" dir="540000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95% if including AEGD, GPR, etc.</a:t>
            </a:r>
          </a:p>
        </p:txBody>
      </p:sp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Industrial">
  <a:themeElements>
    <a:clrScheme name="Industrial">
      <a:dk1>
        <a:srgbClr val="BC00FF"/>
      </a:dk1>
      <a:lt1>
        <a:srgbClr val="FFFFFF"/>
      </a:lt1>
      <a:dk2>
        <a:srgbClr val="53585F"/>
      </a:dk2>
      <a:lt2>
        <a:srgbClr val="DCDEE0"/>
      </a:lt2>
      <a:accent1>
        <a:srgbClr val="0073CF"/>
      </a:accent1>
      <a:accent2>
        <a:srgbClr val="1A941F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Industrial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Indust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50800" dist="38100" dir="5400000">
                <a:srgbClr val="000000"/>
              </a:outerShdw>
            </a:effectLst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50800" dist="38100" dir="5400000">
                <a:srgbClr val="000000"/>
              </a:outerShdw>
            </a:effectLst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Industrial">
  <a:themeElements>
    <a:clrScheme name="Industrial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73CF"/>
      </a:accent1>
      <a:accent2>
        <a:srgbClr val="1A941F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Industrial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Indust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50800" dist="38100" dir="5400000">
                <a:srgbClr val="000000"/>
              </a:outerShdw>
            </a:effectLst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50800" dist="38100" dir="5400000">
                <a:srgbClr val="000000"/>
              </a:outerShdw>
            </a:effectLst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