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6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AC9CD-D259-F240-A1B3-B560164FC69D}" type="datetimeFigureOut">
              <a:rPr lang="en-US" smtClean="0"/>
              <a:t>9/22/15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C8FE5-EB44-0342-8707-E3834DA4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0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C8FE5-EB44-0342-8707-E3834DA44D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3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BFD68E-9CB6-3C47-A898-60EA619F95FE}" type="datetimeFigureOut">
              <a:rPr lang="en-US" smtClean="0"/>
              <a:t>9/22/15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1432080-7624-F449-93EA-34F486286D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Virginia Commonwealth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Richmond, Virginia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916" y="3505200"/>
            <a:ext cx="5069284" cy="32539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1938" b="26991"/>
          <a:stretch/>
        </p:blipFill>
        <p:spPr>
          <a:xfrm>
            <a:off x="3896916" y="397256"/>
            <a:ext cx="4968076" cy="19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08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Required Courses:</a:t>
            </a:r>
          </a:p>
          <a:p>
            <a:pPr lvl="1"/>
            <a:r>
              <a:rPr lang="en-US" sz="2000" dirty="0"/>
              <a:t>Biology + labs</a:t>
            </a:r>
          </a:p>
          <a:p>
            <a:pPr lvl="1"/>
            <a:r>
              <a:rPr lang="en-US" sz="2000" dirty="0"/>
              <a:t>Chemistry + labs</a:t>
            </a:r>
          </a:p>
          <a:p>
            <a:pPr lvl="1"/>
            <a:r>
              <a:rPr lang="en-US" sz="2000" dirty="0" err="1"/>
              <a:t>Ochem</a:t>
            </a:r>
            <a:r>
              <a:rPr lang="en-US" sz="2000" dirty="0"/>
              <a:t> + labs</a:t>
            </a:r>
          </a:p>
          <a:p>
            <a:pPr lvl="1"/>
            <a:r>
              <a:rPr lang="en-US" sz="2000" dirty="0"/>
              <a:t>Physics + labs</a:t>
            </a:r>
          </a:p>
          <a:p>
            <a:pPr lvl="1"/>
            <a:r>
              <a:rPr lang="en-US" sz="2000" dirty="0"/>
              <a:t>English (6 credits)</a:t>
            </a:r>
          </a:p>
          <a:p>
            <a:pPr lvl="1"/>
            <a:r>
              <a:rPr lang="en-US" sz="2000" dirty="0" smtClean="0"/>
              <a:t>Biochemistry</a:t>
            </a:r>
          </a:p>
          <a:p>
            <a:pPr lvl="1"/>
            <a:r>
              <a:rPr lang="en-US" sz="2000" dirty="0" smtClean="0"/>
              <a:t>Math/Stats (6 credits)</a:t>
            </a:r>
          </a:p>
          <a:p>
            <a:r>
              <a:rPr lang="en-US" dirty="0" smtClean="0"/>
              <a:t>Recommended:</a:t>
            </a:r>
          </a:p>
          <a:p>
            <a:pPr lvl="1"/>
            <a:r>
              <a:rPr lang="en-US" sz="2000" dirty="0" smtClean="0"/>
              <a:t>3000/4000 level biology</a:t>
            </a:r>
          </a:p>
          <a:p>
            <a:pPr lvl="1"/>
            <a:r>
              <a:rPr lang="en-US" sz="2000" dirty="0" smtClean="0"/>
              <a:t>Behavioral Sciences</a:t>
            </a:r>
          </a:p>
          <a:p>
            <a:pPr lvl="1"/>
            <a:r>
              <a:rPr lang="en-US" sz="2000" dirty="0" smtClean="0"/>
              <a:t>Courses involving dexterity</a:t>
            </a:r>
            <a:endParaRPr lang="en-US" sz="2000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94764"/>
            <a:ext cx="4038600" cy="4096892"/>
          </a:xfrm>
        </p:spPr>
        <p:txBody>
          <a:bodyPr/>
          <a:lstStyle/>
          <a:p>
            <a:r>
              <a:rPr lang="en-US" dirty="0" smtClean="0"/>
              <a:t>Community College</a:t>
            </a:r>
          </a:p>
          <a:p>
            <a:pPr lvl="1"/>
            <a:r>
              <a:rPr lang="en-US" dirty="0" smtClean="0"/>
              <a:t>Up to 60 credits*</a:t>
            </a:r>
          </a:p>
          <a:p>
            <a:r>
              <a:rPr lang="en-US" dirty="0" smtClean="0"/>
              <a:t>AP/IB/Duel Enrollment</a:t>
            </a:r>
          </a:p>
          <a:p>
            <a:r>
              <a:rPr lang="en-US" dirty="0" smtClean="0"/>
              <a:t>Committee Letter</a:t>
            </a:r>
          </a:p>
          <a:p>
            <a:r>
              <a:rPr lang="en-US" dirty="0" smtClean="0"/>
              <a:t>100-150 hours of shadowing</a:t>
            </a:r>
          </a:p>
          <a:p>
            <a:r>
              <a:rPr lang="en-US" dirty="0" smtClean="0"/>
              <a:t>~100 seats</a:t>
            </a:r>
          </a:p>
          <a:p>
            <a:r>
              <a:rPr lang="en-US" dirty="0" smtClean="0"/>
              <a:t>Residency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7820" y="255502"/>
            <a:ext cx="343898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10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Admissions Statistics (2011):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GPA (</a:t>
            </a:r>
            <a:r>
              <a:rPr lang="en-US" dirty="0" err="1" smtClean="0"/>
              <a:t>cGPA</a:t>
            </a:r>
            <a:r>
              <a:rPr lang="en-US" dirty="0" smtClean="0"/>
              <a:t>/</a:t>
            </a:r>
            <a:r>
              <a:rPr lang="en-US" dirty="0" err="1" smtClean="0"/>
              <a:t>sGPA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(3.5/3.44)</a:t>
            </a:r>
          </a:p>
          <a:p>
            <a:r>
              <a:rPr lang="en-US" dirty="0" smtClean="0"/>
              <a:t>DAT (AA/PAT)</a:t>
            </a:r>
          </a:p>
          <a:p>
            <a:pPr lvl="1"/>
            <a:r>
              <a:rPr lang="en-US" dirty="0" smtClean="0"/>
              <a:t>(19/20)</a:t>
            </a:r>
          </a:p>
          <a:p>
            <a:pPr lvl="1"/>
            <a:r>
              <a:rPr lang="en-US" dirty="0" smtClean="0"/>
              <a:t>Class of 2019= 20.4!\</a:t>
            </a:r>
          </a:p>
          <a:p>
            <a:r>
              <a:rPr lang="en-US" dirty="0" smtClean="0"/>
              <a:t>Average age: 25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Applied: 2551</a:t>
            </a:r>
          </a:p>
          <a:p>
            <a:pPr lvl="1"/>
            <a:r>
              <a:rPr lang="en-US" dirty="0"/>
              <a:t>Enrolled: 100</a:t>
            </a:r>
          </a:p>
          <a:p>
            <a:r>
              <a:rPr lang="en-US" dirty="0"/>
              <a:t>In-state</a:t>
            </a:r>
          </a:p>
          <a:p>
            <a:pPr lvl="1"/>
            <a:r>
              <a:rPr lang="en-US" dirty="0"/>
              <a:t>Applied: 283</a:t>
            </a:r>
          </a:p>
          <a:p>
            <a:pPr lvl="1"/>
            <a:r>
              <a:rPr lang="en-US" dirty="0"/>
              <a:t>Interviewed: 101</a:t>
            </a:r>
          </a:p>
          <a:p>
            <a:pPr lvl="1"/>
            <a:r>
              <a:rPr lang="en-US" dirty="0"/>
              <a:t>Accepted: 66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75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191000" cy="499324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Basic science, behavioral science, and clinical science</a:t>
            </a:r>
          </a:p>
          <a:p>
            <a:r>
              <a:rPr lang="en-US" sz="2400" dirty="0" smtClean="0"/>
              <a:t>A-F Grading</a:t>
            </a:r>
          </a:p>
          <a:p>
            <a:r>
              <a:rPr lang="en-US" sz="2400" dirty="0" smtClean="0"/>
              <a:t>First weeks at VCU</a:t>
            </a:r>
          </a:p>
          <a:p>
            <a:pPr lvl="1"/>
            <a:r>
              <a:rPr lang="en-US" sz="2000" dirty="0" smtClean="0"/>
              <a:t>Gross and </a:t>
            </a:r>
            <a:r>
              <a:rPr lang="en-US" sz="2000" dirty="0" err="1"/>
              <a:t>n</a:t>
            </a:r>
            <a:r>
              <a:rPr lang="en-US" sz="2000" dirty="0" err="1" smtClean="0"/>
              <a:t>euro</a:t>
            </a:r>
            <a:r>
              <a:rPr lang="en-US" sz="2000" dirty="0" smtClean="0"/>
              <a:t> anatomy </a:t>
            </a:r>
          </a:p>
          <a:p>
            <a:pPr lvl="1"/>
            <a:r>
              <a:rPr lang="en-US" sz="2000" dirty="0" smtClean="0"/>
              <a:t>Dental anatomy and operative dentistry</a:t>
            </a:r>
          </a:p>
          <a:p>
            <a:pPr lvl="1"/>
            <a:r>
              <a:rPr lang="en-US" sz="2000" dirty="0" smtClean="0"/>
              <a:t>Microbiology/ immunology is coming</a:t>
            </a:r>
          </a:p>
          <a:p>
            <a:pPr lvl="1"/>
            <a:r>
              <a:rPr lang="en-US" sz="2000" dirty="0" smtClean="0"/>
              <a:t>Psych in winter</a:t>
            </a:r>
          </a:p>
          <a:p>
            <a:r>
              <a:rPr lang="en-US" sz="2400" dirty="0" smtClean="0"/>
              <a:t>Early clinical exposure</a:t>
            </a:r>
          </a:p>
          <a:p>
            <a:r>
              <a:rPr lang="en-US" sz="2400" dirty="0" smtClean="0"/>
              <a:t>Boards after your first year</a:t>
            </a:r>
          </a:p>
          <a:p>
            <a:r>
              <a:rPr lang="en-US" sz="2400" dirty="0" smtClean="0"/>
              <a:t>Some research.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2378" r="2378"/>
          <a:stretch>
            <a:fillRect/>
          </a:stretch>
        </p:blipFill>
        <p:spPr>
          <a:xfrm>
            <a:off x="4852988" y="1673225"/>
            <a:ext cx="4038600" cy="4718050"/>
          </a:xfrm>
        </p:spPr>
      </p:pic>
    </p:spTree>
    <p:extLst>
      <p:ext uri="{BB962C8B-B14F-4D97-AF65-F5344CB8AC3E}">
        <p14:creationId xmlns:p14="http://schemas.microsoft.com/office/powerpoint/2010/main" val="83226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Tuition and Fees: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Tuition Only (D1):</a:t>
            </a:r>
          </a:p>
          <a:p>
            <a:pPr lvl="1"/>
            <a:r>
              <a:rPr lang="en-US" dirty="0" smtClean="0"/>
              <a:t>$33,610 IS</a:t>
            </a:r>
          </a:p>
          <a:p>
            <a:pPr lvl="1"/>
            <a:r>
              <a:rPr lang="en-US" dirty="0" smtClean="0"/>
              <a:t>$59,224 OOS</a:t>
            </a:r>
          </a:p>
          <a:p>
            <a:r>
              <a:rPr lang="en-US" dirty="0" smtClean="0"/>
              <a:t>COA- $264,018</a:t>
            </a:r>
          </a:p>
          <a:p>
            <a:r>
              <a:rPr lang="en-US" dirty="0" smtClean="0"/>
              <a:t>Helpful financial aid </a:t>
            </a:r>
          </a:p>
          <a:p>
            <a:r>
              <a:rPr lang="en-US" dirty="0" smtClean="0"/>
              <a:t>Some scholarships available (merit-based)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31542" b="-31542"/>
          <a:stretch>
            <a:fillRect/>
          </a:stretch>
        </p:blipFill>
        <p:spPr>
          <a:xfrm>
            <a:off x="4648200" y="1524000"/>
            <a:ext cx="4038600" cy="4718304"/>
          </a:xfrm>
        </p:spPr>
      </p:pic>
    </p:spTree>
    <p:extLst>
      <p:ext uri="{BB962C8B-B14F-4D97-AF65-F5344CB8AC3E}">
        <p14:creationId xmlns:p14="http://schemas.microsoft.com/office/powerpoint/2010/main" val="172291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Students Think: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The students are the opposite of competitive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Professors are extremely helpful and want to see each student succeed. </a:t>
            </a:r>
            <a:endParaRPr lang="en-US" sz="2400" dirty="0" smtClean="0"/>
          </a:p>
          <a:p>
            <a:r>
              <a:rPr lang="en-US" sz="2400" dirty="0" smtClean="0"/>
              <a:t>They </a:t>
            </a:r>
            <a:r>
              <a:rPr lang="en-US" sz="2400" dirty="0"/>
              <a:t>make a point to learn </a:t>
            </a:r>
            <a:r>
              <a:rPr lang="en-US" sz="2400" dirty="0" smtClean="0"/>
              <a:t>names</a:t>
            </a:r>
          </a:p>
          <a:p>
            <a:r>
              <a:rPr lang="en-US" sz="2400" dirty="0" smtClean="0"/>
              <a:t>Tons of festivals, farmers markets, awesome restaurants, shopping near by in Short Pump and </a:t>
            </a:r>
            <a:r>
              <a:rPr lang="en-US" sz="2400" dirty="0" err="1" smtClean="0"/>
              <a:t>Carytown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Lots of bars and restaurants nearby</a:t>
            </a:r>
          </a:p>
          <a:p>
            <a:r>
              <a:rPr lang="en-US" sz="2400" dirty="0" smtClean="0"/>
              <a:t>Kayaking, swimming, hiking at the river and nearby in Lake Anna</a:t>
            </a:r>
          </a:p>
          <a:p>
            <a:r>
              <a:rPr lang="en-US" sz="2400" dirty="0" err="1" smtClean="0"/>
              <a:t>Muesems</a:t>
            </a:r>
            <a:r>
              <a:rPr lang="en-US" sz="2400" dirty="0" smtClean="0"/>
              <a:t> for everything</a:t>
            </a:r>
          </a:p>
          <a:p>
            <a:r>
              <a:rPr lang="en-US" sz="2400" dirty="0" smtClean="0"/>
              <a:t>Redskins training camp and minor league baseball team</a:t>
            </a:r>
          </a:p>
          <a:p>
            <a:r>
              <a:rPr lang="en-US" sz="2400" dirty="0" smtClean="0"/>
              <a:t>Lots of decent housing in </a:t>
            </a:r>
            <a:r>
              <a:rPr lang="en-US" sz="2400" dirty="0" err="1" smtClean="0"/>
              <a:t>shockoe</a:t>
            </a:r>
            <a:r>
              <a:rPr lang="en-US" sz="2400" dirty="0" smtClean="0"/>
              <a:t> bottom or the fan. ~$800 per month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 smtClean="0"/>
              <a:t>Austin Moon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Ashley Pater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Mahesh </a:t>
            </a:r>
            <a:r>
              <a:rPr lang="en-US" dirty="0" err="1" smtClean="0"/>
              <a:t>Yalamanchili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David </a:t>
            </a:r>
            <a:r>
              <a:rPr lang="en-US" dirty="0" err="1" smtClean="0"/>
              <a:t>Abeyounis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Nicole Rodgers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Kayla Roe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Karoline </a:t>
            </a:r>
            <a:r>
              <a:rPr lang="en-US" dirty="0" err="1" smtClean="0"/>
              <a:t>Seekford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And so many more…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64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1303</TotalTime>
  <Words>322</Words>
  <Application>Microsoft Macintosh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Virginia Commonwealth</vt:lpstr>
      <vt:lpstr>Admissions</vt:lpstr>
      <vt:lpstr>Admissions Statistics (2011):</vt:lpstr>
      <vt:lpstr>Curriculum: </vt:lpstr>
      <vt:lpstr>Tuition and Fees:</vt:lpstr>
      <vt:lpstr>What Students Think: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Spotlight dental schools #2</dc:title>
  <dc:creator>Craig Mckenzie</dc:creator>
  <cp:lastModifiedBy>Aaron</cp:lastModifiedBy>
  <cp:revision>16</cp:revision>
  <dcterms:created xsi:type="dcterms:W3CDTF">2015-09-21T15:32:49Z</dcterms:created>
  <dcterms:modified xsi:type="dcterms:W3CDTF">2015-09-22T20:57:58Z</dcterms:modified>
</cp:coreProperties>
</file>