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2"/>
  </p:notesMasterIdLst>
  <p:sldIdLst>
    <p:sldId id="256" r:id="rId2"/>
    <p:sldId id="258" r:id="rId3"/>
    <p:sldId id="257" r:id="rId4"/>
    <p:sldId id="259" r:id="rId5"/>
    <p:sldId id="260" r:id="rId6"/>
    <p:sldId id="261"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4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3FAFD-CF55-104F-9EBB-C8910CF899DA}" type="datetimeFigureOut">
              <a:rPr lang="en-US" smtClean="0"/>
              <a:t>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FBD6C-F955-2141-920B-A5AC906EDB60}" type="slidenum">
              <a:rPr lang="en-US" smtClean="0"/>
              <a:t>‹#›</a:t>
            </a:fld>
            <a:endParaRPr lang="en-US"/>
          </a:p>
        </p:txBody>
      </p:sp>
    </p:spTree>
    <p:extLst>
      <p:ext uri="{BB962C8B-B14F-4D97-AF65-F5344CB8AC3E}">
        <p14:creationId xmlns:p14="http://schemas.microsoft.com/office/powerpoint/2010/main" val="3360898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Admissions</a:t>
            </a:r>
            <a:r>
              <a:rPr lang="en-US" baseline="0" dirty="0" smtClean="0"/>
              <a:t> Interim Dean’s message </a:t>
            </a:r>
            <a:endParaRPr lang="en-US" dirty="0"/>
          </a:p>
        </p:txBody>
      </p:sp>
      <p:sp>
        <p:nvSpPr>
          <p:cNvPr id="4" name="Slide Number Placeholder 3"/>
          <p:cNvSpPr>
            <a:spLocks noGrp="1"/>
          </p:cNvSpPr>
          <p:nvPr>
            <p:ph type="sldNum" sz="quarter" idx="10"/>
          </p:nvPr>
        </p:nvSpPr>
        <p:spPr/>
        <p:txBody>
          <a:bodyPr/>
          <a:lstStyle/>
          <a:p>
            <a:fld id="{979FBD6C-F955-2141-920B-A5AC906EDB60}" type="slidenum">
              <a:rPr lang="en-US" smtClean="0"/>
              <a:t>2</a:t>
            </a:fld>
            <a:endParaRPr lang="en-US"/>
          </a:p>
        </p:txBody>
      </p:sp>
    </p:spTree>
    <p:extLst>
      <p:ext uri="{BB962C8B-B14F-4D97-AF65-F5344CB8AC3E}">
        <p14:creationId xmlns:p14="http://schemas.microsoft.com/office/powerpoint/2010/main" val="152109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year: covering basic sciences and</a:t>
            </a:r>
            <a:r>
              <a:rPr lang="en-US" baseline="0" dirty="0" smtClean="0"/>
              <a:t> anatomy. Beginning exposure to clinic through assisting</a:t>
            </a:r>
          </a:p>
          <a:p>
            <a:r>
              <a:rPr lang="en-US" baseline="0" dirty="0" smtClean="0"/>
              <a:t>Second Year: really rigorous pre-clinical years. Lots of practice so that by the time they get into clinic the students feel confident working with their hands.</a:t>
            </a:r>
          </a:p>
          <a:p>
            <a:endParaRPr lang="en-US" dirty="0"/>
          </a:p>
        </p:txBody>
      </p:sp>
      <p:sp>
        <p:nvSpPr>
          <p:cNvPr id="4" name="Slide Number Placeholder 3"/>
          <p:cNvSpPr>
            <a:spLocks noGrp="1"/>
          </p:cNvSpPr>
          <p:nvPr>
            <p:ph type="sldNum" sz="quarter" idx="10"/>
          </p:nvPr>
        </p:nvSpPr>
        <p:spPr/>
        <p:txBody>
          <a:bodyPr/>
          <a:lstStyle/>
          <a:p>
            <a:fld id="{979FBD6C-F955-2141-920B-A5AC906EDB60}" type="slidenum">
              <a:rPr lang="en-US" smtClean="0"/>
              <a:t>5</a:t>
            </a:fld>
            <a:endParaRPr lang="en-US"/>
          </a:p>
        </p:txBody>
      </p:sp>
    </p:spTree>
    <p:extLst>
      <p:ext uri="{BB962C8B-B14F-4D97-AF65-F5344CB8AC3E}">
        <p14:creationId xmlns:p14="http://schemas.microsoft.com/office/powerpoint/2010/main" val="83101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a:t>
            </a:r>
            <a:r>
              <a:rPr lang="en-US" baseline="0" dirty="0" smtClean="0"/>
              <a:t> year: Start full time in clinics with some exposure to specialties. Although, they prefer you to get most expose to specialties on your own time. Temples goal though is to create fully competent general dentists though, so most of your time on clinic is spent on working towards that. Students are divided into 4 clusters with equal GPA balance. </a:t>
            </a:r>
            <a:endParaRPr lang="en-US" dirty="0"/>
          </a:p>
        </p:txBody>
      </p:sp>
      <p:sp>
        <p:nvSpPr>
          <p:cNvPr id="4" name="Slide Number Placeholder 3"/>
          <p:cNvSpPr>
            <a:spLocks noGrp="1"/>
          </p:cNvSpPr>
          <p:nvPr>
            <p:ph type="sldNum" sz="quarter" idx="10"/>
          </p:nvPr>
        </p:nvSpPr>
        <p:spPr/>
        <p:txBody>
          <a:bodyPr/>
          <a:lstStyle/>
          <a:p>
            <a:fld id="{979FBD6C-F955-2141-920B-A5AC906EDB60}" type="slidenum">
              <a:rPr lang="en-US" smtClean="0"/>
              <a:t>6</a:t>
            </a:fld>
            <a:endParaRPr lang="en-US"/>
          </a:p>
        </p:txBody>
      </p:sp>
    </p:spTree>
    <p:extLst>
      <p:ext uri="{BB962C8B-B14F-4D97-AF65-F5344CB8AC3E}">
        <p14:creationId xmlns:p14="http://schemas.microsoft.com/office/powerpoint/2010/main" val="318721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February 2,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February 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February 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February 2,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February 2,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February 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February 2,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February 2,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February 2,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February 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February 2,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February 2,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eventbrite.com/e/temple-asda-pre-dental-day-tickets-20961700009?aff=efbevent" TargetMode="External"/><Relationship Id="rId4" Type="http://schemas.openxmlformats.org/officeDocument/2006/relationships/hyperlink" Target="https://youtu.be/5zwXx_u2pUo" TargetMode="External"/><Relationship Id="rId1" Type="http://schemas.openxmlformats.org/officeDocument/2006/relationships/slideLayout" Target="../slideLayouts/slideLayout8.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139172" cy="4571999"/>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sz="3200" dirty="0" smtClean="0"/>
              <a:t>Kornberg School of dentistry</a:t>
            </a:r>
            <a:endParaRPr lang="en-US" dirty="0"/>
          </a:p>
        </p:txBody>
      </p:sp>
      <p:sp>
        <p:nvSpPr>
          <p:cNvPr id="3" name="Subtitle 2"/>
          <p:cNvSpPr>
            <a:spLocks noGrp="1"/>
          </p:cNvSpPr>
          <p:nvPr>
            <p:ph type="subTitle" idx="1"/>
          </p:nvPr>
        </p:nvSpPr>
        <p:spPr>
          <a:xfrm>
            <a:off x="457200" y="5263627"/>
            <a:ext cx="8139172" cy="1174687"/>
          </a:xfrm>
        </p:spPr>
        <p:txBody>
          <a:bodyPr>
            <a:normAutofit fontScale="92500" lnSpcReduction="10000"/>
          </a:bodyPr>
          <a:lstStyle/>
          <a:p>
            <a:r>
              <a:rPr lang="en-US" dirty="0" smtClean="0"/>
              <a:t>Spotlight dental School </a:t>
            </a:r>
          </a:p>
          <a:p>
            <a:endParaRPr lang="en-US" sz="1200" dirty="0" smtClean="0"/>
          </a:p>
          <a:p>
            <a:endParaRPr lang="en-US" sz="1200" dirty="0" smtClean="0"/>
          </a:p>
          <a:p>
            <a:r>
              <a:rPr lang="en-US" sz="1200" dirty="0" smtClean="0"/>
              <a:t>Source: Craig McKenzie 2016, </a:t>
            </a:r>
            <a:r>
              <a:rPr lang="en-US" sz="1200" dirty="0" err="1" smtClean="0"/>
              <a:t>Predental</a:t>
            </a:r>
            <a:r>
              <a:rPr lang="en-US" sz="1200" dirty="0" smtClean="0"/>
              <a:t> Club at Virginia tech</a:t>
            </a:r>
            <a:endParaRPr lang="en-US" sz="1200" dirty="0"/>
          </a:p>
        </p:txBody>
      </p:sp>
      <p:pic>
        <p:nvPicPr>
          <p:cNvPr id="6" name="Picture 5"/>
          <p:cNvPicPr>
            <a:picLocks noChangeAspect="1"/>
          </p:cNvPicPr>
          <p:nvPr/>
        </p:nvPicPr>
        <p:blipFill>
          <a:blip r:embed="rId2"/>
          <a:stretch>
            <a:fillRect/>
          </a:stretch>
        </p:blipFill>
        <p:spPr>
          <a:xfrm>
            <a:off x="457200" y="1668780"/>
            <a:ext cx="7973504" cy="2130972"/>
          </a:xfrm>
          <a:prstGeom prst="rect">
            <a:avLst/>
          </a:prstGeom>
        </p:spPr>
      </p:pic>
    </p:spTree>
    <p:extLst>
      <p:ext uri="{BB962C8B-B14F-4D97-AF65-F5344CB8AC3E}">
        <p14:creationId xmlns:p14="http://schemas.microsoft.com/office/powerpoint/2010/main" val="8572047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14103" b="14103"/>
          <a:stretch>
            <a:fillRect/>
          </a:stretch>
        </p:blipFill>
        <p:spPr/>
      </p:pic>
      <p:sp>
        <p:nvSpPr>
          <p:cNvPr id="3" name="Text Placeholder 2"/>
          <p:cNvSpPr>
            <a:spLocks noGrp="1"/>
          </p:cNvSpPr>
          <p:nvPr>
            <p:ph type="body" sz="half" idx="2"/>
          </p:nvPr>
        </p:nvSpPr>
        <p:spPr>
          <a:xfrm>
            <a:off x="457200" y="5715000"/>
            <a:ext cx="8153400" cy="899692"/>
          </a:xfrm>
        </p:spPr>
        <p:txBody>
          <a:bodyPr>
            <a:normAutofit/>
          </a:bodyPr>
          <a:lstStyle/>
          <a:p>
            <a:r>
              <a:rPr lang="en-US" dirty="0" smtClean="0"/>
              <a:t>ASDA Pre-Dental Chair- Steve </a:t>
            </a:r>
            <a:r>
              <a:rPr lang="en-US" dirty="0" err="1" smtClean="0"/>
              <a:t>McCown</a:t>
            </a:r>
            <a:endParaRPr lang="en-US" dirty="0" smtClean="0"/>
          </a:p>
          <a:p>
            <a:r>
              <a:rPr lang="en-US" dirty="0"/>
              <a:t>tuf69016@temple.edu</a:t>
            </a:r>
          </a:p>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892432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196" y="152718"/>
            <a:ext cx="5791200" cy="1371600"/>
          </a:xfrm>
        </p:spPr>
        <p:txBody>
          <a:bodyPr/>
          <a:lstStyle/>
          <a:p>
            <a:r>
              <a:rPr lang="en-US" dirty="0" smtClean="0"/>
              <a:t>Mission of temple</a:t>
            </a:r>
            <a:endParaRPr lang="en-US" dirty="0"/>
          </a:p>
        </p:txBody>
      </p:sp>
      <p:sp>
        <p:nvSpPr>
          <p:cNvPr id="3" name="Content Placeholder 2"/>
          <p:cNvSpPr>
            <a:spLocks noGrp="1"/>
          </p:cNvSpPr>
          <p:nvPr>
            <p:ph sz="half" idx="1"/>
          </p:nvPr>
        </p:nvSpPr>
        <p:spPr>
          <a:xfrm>
            <a:off x="511204" y="5476987"/>
            <a:ext cx="4149399" cy="1130460"/>
          </a:xfrm>
        </p:spPr>
        <p:txBody>
          <a:bodyPr>
            <a:normAutofit/>
          </a:bodyPr>
          <a:lstStyle/>
          <a:p>
            <a:r>
              <a:rPr lang="en-US" b="0" dirty="0" smtClean="0"/>
              <a:t>“committed to </a:t>
            </a:r>
            <a:r>
              <a:rPr lang="en-US" dirty="0" smtClean="0"/>
              <a:t>clinical excellence</a:t>
            </a:r>
            <a:r>
              <a:rPr lang="en-US" b="0" dirty="0" smtClean="0"/>
              <a:t>”</a:t>
            </a:r>
          </a:p>
          <a:p>
            <a:endParaRPr lang="en-US" dirty="0" smtClean="0"/>
          </a:p>
          <a:p>
            <a:endParaRPr lang="en-US" dirty="0"/>
          </a:p>
          <a:p>
            <a:endParaRPr lang="en-US" dirty="0"/>
          </a:p>
        </p:txBody>
      </p:sp>
      <p:sp>
        <p:nvSpPr>
          <p:cNvPr id="6" name="TextBox 5"/>
          <p:cNvSpPr txBox="1"/>
          <p:nvPr/>
        </p:nvSpPr>
        <p:spPr>
          <a:xfrm>
            <a:off x="4382831" y="2945813"/>
            <a:ext cx="4761169" cy="1815882"/>
          </a:xfrm>
          <a:prstGeom prst="rect">
            <a:avLst/>
          </a:prstGeom>
          <a:noFill/>
        </p:spPr>
        <p:txBody>
          <a:bodyPr wrap="square" rtlCol="0">
            <a:spAutoFit/>
          </a:bodyPr>
          <a:lstStyle/>
          <a:p>
            <a:r>
              <a:rPr lang="en-US" sz="2800" dirty="0"/>
              <a:t>“manual dexterity, diagnostic and </a:t>
            </a:r>
            <a:r>
              <a:rPr lang="en-US" sz="2800" b="1" dirty="0"/>
              <a:t>clinical skills </a:t>
            </a:r>
            <a:r>
              <a:rPr lang="en-US" sz="2800" dirty="0"/>
              <a:t>and a sound </a:t>
            </a:r>
            <a:r>
              <a:rPr lang="en-US" sz="2800" b="1" dirty="0"/>
              <a:t>understanding of the business </a:t>
            </a:r>
            <a:r>
              <a:rPr lang="en-US" sz="2800" dirty="0"/>
              <a:t>aspects”</a:t>
            </a:r>
          </a:p>
        </p:txBody>
      </p:sp>
      <p:sp>
        <p:nvSpPr>
          <p:cNvPr id="7" name="TextBox 6"/>
          <p:cNvSpPr txBox="1"/>
          <p:nvPr/>
        </p:nvSpPr>
        <p:spPr>
          <a:xfrm>
            <a:off x="511204" y="1524318"/>
            <a:ext cx="4295592" cy="954107"/>
          </a:xfrm>
          <a:prstGeom prst="rect">
            <a:avLst/>
          </a:prstGeom>
          <a:noFill/>
        </p:spPr>
        <p:txBody>
          <a:bodyPr wrap="none" rtlCol="0">
            <a:spAutoFit/>
          </a:bodyPr>
          <a:lstStyle/>
          <a:p>
            <a:r>
              <a:rPr lang="en-US" sz="2800" dirty="0"/>
              <a:t>“students' </a:t>
            </a:r>
            <a:r>
              <a:rPr lang="en-US" sz="2800" b="1" dirty="0"/>
              <a:t>needs and </a:t>
            </a:r>
            <a:endParaRPr lang="en-US" sz="2800" b="1" dirty="0" smtClean="0"/>
          </a:p>
          <a:p>
            <a:r>
              <a:rPr lang="en-US" sz="2800" b="1" dirty="0" smtClean="0"/>
              <a:t>concerns </a:t>
            </a:r>
            <a:r>
              <a:rPr lang="en-US" sz="2800" dirty="0"/>
              <a:t>are top priority”</a:t>
            </a:r>
          </a:p>
        </p:txBody>
      </p:sp>
      <p:pic>
        <p:nvPicPr>
          <p:cNvPr id="9" name="Picture 8"/>
          <p:cNvPicPr>
            <a:picLocks noChangeAspect="1"/>
          </p:cNvPicPr>
          <p:nvPr/>
        </p:nvPicPr>
        <p:blipFill>
          <a:blip r:embed="rId3"/>
          <a:stretch>
            <a:fillRect/>
          </a:stretch>
        </p:blipFill>
        <p:spPr>
          <a:xfrm>
            <a:off x="1001392" y="2643380"/>
            <a:ext cx="2792286" cy="2448791"/>
          </a:xfrm>
          <a:prstGeom prst="rect">
            <a:avLst/>
          </a:prstGeom>
        </p:spPr>
      </p:pic>
      <p:pic>
        <p:nvPicPr>
          <p:cNvPr id="10" name="Picture 9"/>
          <p:cNvPicPr>
            <a:picLocks noChangeAspect="1"/>
          </p:cNvPicPr>
          <p:nvPr/>
        </p:nvPicPr>
        <p:blipFill>
          <a:blip r:embed="rId4"/>
          <a:stretch>
            <a:fillRect/>
          </a:stretch>
        </p:blipFill>
        <p:spPr>
          <a:xfrm>
            <a:off x="4660603" y="5133016"/>
            <a:ext cx="3767991" cy="1474431"/>
          </a:xfrm>
          <a:prstGeom prst="rect">
            <a:avLst/>
          </a:prstGeom>
        </p:spPr>
      </p:pic>
      <p:pic>
        <p:nvPicPr>
          <p:cNvPr id="11" name="Picture 10"/>
          <p:cNvPicPr>
            <a:picLocks noChangeAspect="1"/>
          </p:cNvPicPr>
          <p:nvPr/>
        </p:nvPicPr>
        <p:blipFill>
          <a:blip r:embed="rId5"/>
          <a:stretch>
            <a:fillRect/>
          </a:stretch>
        </p:blipFill>
        <p:spPr>
          <a:xfrm>
            <a:off x="5063849" y="1524318"/>
            <a:ext cx="3568700" cy="1282700"/>
          </a:xfrm>
          <a:prstGeom prst="rect">
            <a:avLst/>
          </a:prstGeom>
        </p:spPr>
      </p:pic>
    </p:spTree>
    <p:extLst>
      <p:ext uri="{BB962C8B-B14F-4D97-AF65-F5344CB8AC3E}">
        <p14:creationId xmlns:p14="http://schemas.microsoft.com/office/powerpoint/2010/main" val="28850471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5049" y="1600200"/>
            <a:ext cx="5407883" cy="4480560"/>
          </a:xfrm>
        </p:spPr>
        <p:txBody>
          <a:bodyPr>
            <a:normAutofit lnSpcReduction="10000"/>
          </a:bodyPr>
          <a:lstStyle/>
          <a:p>
            <a:pPr marL="457200" indent="-457200">
              <a:buFontTx/>
              <a:buChar char="-"/>
            </a:pPr>
            <a:r>
              <a:rPr lang="en-US" sz="2800" dirty="0" smtClean="0"/>
              <a:t>Required</a:t>
            </a:r>
          </a:p>
          <a:p>
            <a:pPr marL="914400" lvl="1" indent="-457200">
              <a:buFontTx/>
              <a:buChar char="-"/>
            </a:pPr>
            <a:r>
              <a:rPr lang="en-US" sz="2400" dirty="0" smtClean="0"/>
              <a:t>Biology (8 </a:t>
            </a:r>
            <a:r>
              <a:rPr lang="en-US" sz="2400" dirty="0" err="1" smtClean="0"/>
              <a:t>cr</a:t>
            </a:r>
            <a:r>
              <a:rPr lang="en-US" sz="2400" dirty="0" smtClean="0"/>
              <a:t>)</a:t>
            </a:r>
          </a:p>
          <a:p>
            <a:pPr marL="914400" lvl="1" indent="-457200">
              <a:buFontTx/>
              <a:buChar char="-"/>
            </a:pPr>
            <a:r>
              <a:rPr lang="en-US" sz="2400" dirty="0" smtClean="0"/>
              <a:t>Inorganic (gen) Chemistry (8 </a:t>
            </a:r>
            <a:r>
              <a:rPr lang="en-US" sz="2400" dirty="0" err="1" smtClean="0"/>
              <a:t>cr</a:t>
            </a:r>
            <a:r>
              <a:rPr lang="en-US" sz="2400" dirty="0" smtClean="0"/>
              <a:t>)</a:t>
            </a:r>
          </a:p>
          <a:p>
            <a:pPr marL="914400" lvl="1" indent="-457200">
              <a:buFontTx/>
              <a:buChar char="-"/>
            </a:pPr>
            <a:r>
              <a:rPr lang="en-US" sz="2400" dirty="0" smtClean="0"/>
              <a:t>Organic Chemistry (8 </a:t>
            </a:r>
            <a:r>
              <a:rPr lang="en-US" sz="2400" dirty="0" err="1" smtClean="0"/>
              <a:t>cr</a:t>
            </a:r>
            <a:r>
              <a:rPr lang="en-US" sz="2400" dirty="0" smtClean="0"/>
              <a:t>)</a:t>
            </a:r>
          </a:p>
          <a:p>
            <a:pPr marL="914400" lvl="1" indent="-457200">
              <a:buFontTx/>
              <a:buChar char="-"/>
            </a:pPr>
            <a:r>
              <a:rPr lang="en-US" sz="2400" dirty="0" smtClean="0"/>
              <a:t>Physics (8 </a:t>
            </a:r>
            <a:r>
              <a:rPr lang="en-US" sz="2400" dirty="0" err="1" smtClean="0"/>
              <a:t>cr</a:t>
            </a:r>
            <a:r>
              <a:rPr lang="en-US" sz="2400" dirty="0" smtClean="0"/>
              <a:t>)</a:t>
            </a:r>
          </a:p>
          <a:p>
            <a:pPr marL="914400" lvl="1" indent="-457200">
              <a:buFontTx/>
              <a:buChar char="-"/>
            </a:pPr>
            <a:r>
              <a:rPr lang="en-US" sz="2400" dirty="0" smtClean="0"/>
              <a:t>English (6 </a:t>
            </a:r>
            <a:r>
              <a:rPr lang="en-US" sz="2400" dirty="0" err="1" smtClean="0"/>
              <a:t>cr</a:t>
            </a:r>
            <a:r>
              <a:rPr lang="en-US" sz="2400" dirty="0" smtClean="0"/>
              <a:t>)</a:t>
            </a:r>
          </a:p>
          <a:p>
            <a:pPr marL="457200" indent="-457200">
              <a:buFontTx/>
              <a:buChar char="-"/>
            </a:pPr>
            <a:r>
              <a:rPr lang="en-US" sz="2800" dirty="0" smtClean="0"/>
              <a:t>Recommended:</a:t>
            </a:r>
          </a:p>
          <a:p>
            <a:pPr marL="914400" lvl="1" indent="-457200">
              <a:buFontTx/>
              <a:buChar char="-"/>
            </a:pPr>
            <a:r>
              <a:rPr lang="en-US" sz="2400" dirty="0" smtClean="0"/>
              <a:t>Advanced science courses</a:t>
            </a:r>
          </a:p>
          <a:p>
            <a:pPr marL="914400" lvl="1" indent="-457200">
              <a:buFontTx/>
              <a:buChar char="-"/>
            </a:pPr>
            <a:r>
              <a:rPr lang="en-US" sz="2400" dirty="0" smtClean="0"/>
              <a:t>Biochemistry, anatomy/physiology, histology</a:t>
            </a:r>
          </a:p>
          <a:p>
            <a:pPr marL="914400" lvl="1" indent="-457200">
              <a:buFontTx/>
              <a:buChar char="-"/>
            </a:pPr>
            <a:endParaRPr lang="en-US" sz="2400" dirty="0" smtClean="0"/>
          </a:p>
          <a:p>
            <a:pPr marL="457200" indent="-457200">
              <a:buFontTx/>
              <a:buChar char="-"/>
            </a:pPr>
            <a:endParaRPr lang="en-US" sz="2800" dirty="0" smtClean="0"/>
          </a:p>
        </p:txBody>
      </p:sp>
      <p:sp>
        <p:nvSpPr>
          <p:cNvPr id="4" name="Title 3"/>
          <p:cNvSpPr>
            <a:spLocks noGrp="1"/>
          </p:cNvSpPr>
          <p:nvPr>
            <p:ph type="title"/>
          </p:nvPr>
        </p:nvSpPr>
        <p:spPr>
          <a:xfrm>
            <a:off x="457200" y="152718"/>
            <a:ext cx="6997898" cy="1371600"/>
          </a:xfrm>
        </p:spPr>
        <p:txBody>
          <a:bodyPr/>
          <a:lstStyle/>
          <a:p>
            <a:r>
              <a:rPr lang="en-US" dirty="0" smtClean="0"/>
              <a:t>Pre-Requisite Courses</a:t>
            </a:r>
            <a:endParaRPr lang="en-US" dirty="0"/>
          </a:p>
        </p:txBody>
      </p:sp>
      <p:pic>
        <p:nvPicPr>
          <p:cNvPr id="5" name="Picture 4"/>
          <p:cNvPicPr>
            <a:picLocks noChangeAspect="1"/>
          </p:cNvPicPr>
          <p:nvPr/>
        </p:nvPicPr>
        <p:blipFill>
          <a:blip r:embed="rId2"/>
          <a:stretch>
            <a:fillRect/>
          </a:stretch>
        </p:blipFill>
        <p:spPr>
          <a:xfrm>
            <a:off x="457200" y="1839459"/>
            <a:ext cx="2967991" cy="3973756"/>
          </a:xfrm>
          <a:prstGeom prst="rect">
            <a:avLst/>
          </a:prstGeom>
        </p:spPr>
      </p:pic>
    </p:spTree>
    <p:extLst>
      <p:ext uri="{BB962C8B-B14F-4D97-AF65-F5344CB8AC3E}">
        <p14:creationId xmlns:p14="http://schemas.microsoft.com/office/powerpoint/2010/main" val="3053127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6094" b="6094"/>
          <a:stretch>
            <a:fillRect/>
          </a:stretch>
        </p:blipFill>
        <p:spPr/>
      </p:pic>
      <p:sp>
        <p:nvSpPr>
          <p:cNvPr id="3" name="Text Placeholder 2"/>
          <p:cNvSpPr>
            <a:spLocks noGrp="1"/>
          </p:cNvSpPr>
          <p:nvPr>
            <p:ph type="body" sz="half" idx="2"/>
          </p:nvPr>
        </p:nvSpPr>
        <p:spPr/>
        <p:txBody>
          <a:bodyPr>
            <a:normAutofit/>
          </a:bodyPr>
          <a:lstStyle/>
          <a:p>
            <a:r>
              <a:rPr lang="en-US" sz="2400" dirty="0" smtClean="0"/>
              <a:t>In 2014-2015 cycle:</a:t>
            </a:r>
          </a:p>
          <a:p>
            <a:pPr marL="342900" indent="-342900">
              <a:buFontTx/>
              <a:buChar char="-"/>
            </a:pPr>
            <a:r>
              <a:rPr lang="en-US" sz="2400" dirty="0" smtClean="0"/>
              <a:t>Class of 140</a:t>
            </a:r>
          </a:p>
          <a:p>
            <a:pPr marL="800100" lvl="1" indent="-342900">
              <a:buFontTx/>
              <a:buChar char="-"/>
            </a:pPr>
            <a:r>
              <a:rPr lang="en-US" sz="1600" dirty="0" smtClean="0"/>
              <a:t>3591 applied</a:t>
            </a:r>
          </a:p>
          <a:p>
            <a:pPr marL="342900" indent="-342900">
              <a:buFontTx/>
              <a:buChar char="-"/>
            </a:pPr>
            <a:r>
              <a:rPr lang="en-US" sz="2400" dirty="0" smtClean="0"/>
              <a:t>69 female</a:t>
            </a:r>
          </a:p>
          <a:p>
            <a:pPr marL="342900" indent="-342900">
              <a:buFontTx/>
              <a:buChar char="-"/>
            </a:pPr>
            <a:r>
              <a:rPr lang="en-US" sz="2400" dirty="0" smtClean="0"/>
              <a:t>64 Out of State*</a:t>
            </a:r>
            <a:endParaRPr lang="en-US" sz="2400" dirty="0"/>
          </a:p>
          <a:p>
            <a:pPr marL="342900" indent="-342900">
              <a:buFontTx/>
              <a:buChar char="-"/>
            </a:pPr>
            <a:r>
              <a:rPr lang="en-US" sz="2400" dirty="0" smtClean="0"/>
              <a:t>3.5 Mean GPA</a:t>
            </a:r>
          </a:p>
          <a:p>
            <a:pPr marL="342900" indent="-342900">
              <a:buFontTx/>
              <a:buChar char="-"/>
            </a:pPr>
            <a:r>
              <a:rPr lang="en-US" sz="2400" dirty="0" smtClean="0"/>
              <a:t>20 AA DAT</a:t>
            </a:r>
          </a:p>
          <a:p>
            <a:pPr marL="342900" indent="-342900">
              <a:buFontTx/>
              <a:buChar char="-"/>
            </a:pPr>
            <a:r>
              <a:rPr lang="en-US" sz="2400" dirty="0" smtClean="0"/>
              <a:t>20 TS DAT</a:t>
            </a:r>
          </a:p>
        </p:txBody>
      </p:sp>
      <p:sp>
        <p:nvSpPr>
          <p:cNvPr id="4" name="Title 3"/>
          <p:cNvSpPr>
            <a:spLocks noGrp="1"/>
          </p:cNvSpPr>
          <p:nvPr>
            <p:ph type="title"/>
          </p:nvPr>
        </p:nvSpPr>
        <p:spPr>
          <a:xfrm>
            <a:off x="457199" y="152718"/>
            <a:ext cx="7053943" cy="1371600"/>
          </a:xfrm>
        </p:spPr>
        <p:txBody>
          <a:bodyPr/>
          <a:lstStyle/>
          <a:p>
            <a:r>
              <a:rPr lang="en-US" dirty="0" smtClean="0"/>
              <a:t>Class characteristics</a:t>
            </a:r>
            <a:endParaRPr lang="en-US" dirty="0"/>
          </a:p>
        </p:txBody>
      </p:sp>
    </p:spTree>
    <p:extLst>
      <p:ext uri="{BB962C8B-B14F-4D97-AF65-F5344CB8AC3E}">
        <p14:creationId xmlns:p14="http://schemas.microsoft.com/office/powerpoint/2010/main" val="41487579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pic>
        <p:nvPicPr>
          <p:cNvPr id="9" name="Content Placeholder 8"/>
          <p:cNvPicPr>
            <a:picLocks noGrp="1" noChangeAspect="1"/>
          </p:cNvPicPr>
          <p:nvPr>
            <p:ph sz="half" idx="2"/>
          </p:nvPr>
        </p:nvPicPr>
        <p:blipFill>
          <a:blip r:embed="rId3"/>
          <a:srcRect l="-32012" r="-32012"/>
          <a:stretch>
            <a:fillRect/>
          </a:stretch>
        </p:blipFill>
        <p:spPr>
          <a:xfrm>
            <a:off x="457200" y="1572768"/>
            <a:ext cx="3921615" cy="4575218"/>
          </a:xfrm>
        </p:spPr>
      </p:pic>
      <p:sp>
        <p:nvSpPr>
          <p:cNvPr id="7" name="Text Placeholder 6"/>
          <p:cNvSpPr>
            <a:spLocks noGrp="1"/>
          </p:cNvSpPr>
          <p:nvPr>
            <p:ph type="body" sz="quarter" idx="3"/>
          </p:nvPr>
        </p:nvSpPr>
        <p:spPr>
          <a:xfrm rot="16200000">
            <a:off x="3144928" y="3218688"/>
            <a:ext cx="3291840" cy="639762"/>
          </a:xfrm>
        </p:spPr>
        <p:txBody>
          <a:bodyPr/>
          <a:lstStyle/>
          <a:p>
            <a:r>
              <a:rPr lang="en-US" dirty="0" smtClean="0"/>
              <a:t>Year two</a:t>
            </a:r>
            <a:endParaRPr lang="en-US" dirty="0"/>
          </a:p>
        </p:txBody>
      </p:sp>
      <p:pic>
        <p:nvPicPr>
          <p:cNvPr id="11" name="Content Placeholder 10"/>
          <p:cNvPicPr>
            <a:picLocks noGrp="1" noChangeAspect="1"/>
          </p:cNvPicPr>
          <p:nvPr>
            <p:ph sz="quarter" idx="4"/>
          </p:nvPr>
        </p:nvPicPr>
        <p:blipFill>
          <a:blip r:embed="rId4"/>
          <a:srcRect l="-52096" r="-52096"/>
          <a:stretch>
            <a:fillRect/>
          </a:stretch>
        </p:blipFill>
        <p:spPr>
          <a:xfrm>
            <a:off x="4470967" y="991761"/>
            <a:ext cx="4863280" cy="5673826"/>
          </a:xfrm>
        </p:spPr>
      </p:pic>
      <p:sp>
        <p:nvSpPr>
          <p:cNvPr id="10" name="Text Placeholder 9"/>
          <p:cNvSpPr>
            <a:spLocks noGrp="1"/>
          </p:cNvSpPr>
          <p:nvPr>
            <p:ph type="body" idx="1"/>
          </p:nvPr>
        </p:nvSpPr>
        <p:spPr>
          <a:xfrm rot="16200000">
            <a:off x="-868839" y="3218688"/>
            <a:ext cx="3291840" cy="639762"/>
          </a:xfrm>
        </p:spPr>
        <p:txBody>
          <a:bodyPr/>
          <a:lstStyle/>
          <a:p>
            <a:r>
              <a:rPr lang="en-US" dirty="0" smtClean="0"/>
              <a:t>Year one</a:t>
            </a:r>
            <a:endParaRPr lang="en-US" dirty="0"/>
          </a:p>
        </p:txBody>
      </p:sp>
    </p:spTree>
    <p:extLst>
      <p:ext uri="{BB962C8B-B14F-4D97-AF65-F5344CB8AC3E}">
        <p14:creationId xmlns:p14="http://schemas.microsoft.com/office/powerpoint/2010/main" val="20541155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Text Placeholder 2"/>
          <p:cNvSpPr>
            <a:spLocks noGrp="1"/>
          </p:cNvSpPr>
          <p:nvPr>
            <p:ph type="body" idx="1"/>
          </p:nvPr>
        </p:nvSpPr>
        <p:spPr>
          <a:xfrm rot="16200000">
            <a:off x="-471612" y="3822481"/>
            <a:ext cx="3291840" cy="639762"/>
          </a:xfrm>
        </p:spPr>
        <p:txBody>
          <a:bodyPr/>
          <a:lstStyle/>
          <a:p>
            <a:r>
              <a:rPr lang="en-US" dirty="0" smtClean="0"/>
              <a:t>Year three</a:t>
            </a:r>
            <a:endParaRPr lang="en-US" dirty="0"/>
          </a:p>
        </p:txBody>
      </p:sp>
      <p:pic>
        <p:nvPicPr>
          <p:cNvPr id="8" name="Content Placeholder 7"/>
          <p:cNvPicPr>
            <a:picLocks noGrp="1" noChangeAspect="1"/>
          </p:cNvPicPr>
          <p:nvPr>
            <p:ph sz="half" idx="2"/>
          </p:nvPr>
        </p:nvPicPr>
        <p:blipFill rotWithShape="1">
          <a:blip r:embed="rId3"/>
          <a:srcRect l="-16577" r="-70826"/>
          <a:stretch/>
        </p:blipFill>
        <p:spPr>
          <a:xfrm>
            <a:off x="1429832" y="1606415"/>
            <a:ext cx="3359881" cy="5054601"/>
          </a:xfrm>
        </p:spPr>
      </p:pic>
      <p:sp>
        <p:nvSpPr>
          <p:cNvPr id="5" name="Text Placeholder 4"/>
          <p:cNvSpPr>
            <a:spLocks noGrp="1"/>
          </p:cNvSpPr>
          <p:nvPr>
            <p:ph type="body" sz="quarter" idx="3"/>
          </p:nvPr>
        </p:nvSpPr>
        <p:spPr>
          <a:xfrm rot="16200000">
            <a:off x="3447288" y="3822482"/>
            <a:ext cx="3291840" cy="639762"/>
          </a:xfrm>
        </p:spPr>
        <p:txBody>
          <a:bodyPr/>
          <a:lstStyle/>
          <a:p>
            <a:r>
              <a:rPr lang="en-US" dirty="0" smtClean="0"/>
              <a:t>Year four</a:t>
            </a:r>
            <a:endParaRPr lang="en-US" dirty="0"/>
          </a:p>
        </p:txBody>
      </p:sp>
      <p:pic>
        <p:nvPicPr>
          <p:cNvPr id="9" name="Content Placeholder 8"/>
          <p:cNvPicPr>
            <a:picLocks noGrp="1" noChangeAspect="1"/>
          </p:cNvPicPr>
          <p:nvPr>
            <p:ph sz="quarter" idx="4"/>
          </p:nvPr>
        </p:nvPicPr>
        <p:blipFill>
          <a:blip r:embed="rId4"/>
          <a:srcRect l="-13043" r="-13043"/>
          <a:stretch>
            <a:fillRect/>
          </a:stretch>
        </p:blipFill>
        <p:spPr>
          <a:xfrm>
            <a:off x="5093208" y="3017520"/>
            <a:ext cx="3291840" cy="3840480"/>
          </a:xfrm>
        </p:spPr>
      </p:pic>
      <p:pic>
        <p:nvPicPr>
          <p:cNvPr id="15" name="Picture 14"/>
          <p:cNvPicPr>
            <a:picLocks noChangeAspect="1"/>
          </p:cNvPicPr>
          <p:nvPr/>
        </p:nvPicPr>
        <p:blipFill>
          <a:blip r:embed="rId5"/>
          <a:stretch>
            <a:fillRect/>
          </a:stretch>
        </p:blipFill>
        <p:spPr>
          <a:xfrm>
            <a:off x="5093208" y="349568"/>
            <a:ext cx="3695700" cy="2349500"/>
          </a:xfrm>
          <a:prstGeom prst="rect">
            <a:avLst/>
          </a:prstGeom>
        </p:spPr>
      </p:pic>
    </p:spTree>
    <p:extLst>
      <p:ext uri="{BB962C8B-B14F-4D97-AF65-F5344CB8AC3E}">
        <p14:creationId xmlns:p14="http://schemas.microsoft.com/office/powerpoint/2010/main" val="33679981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and fees</a:t>
            </a:r>
            <a:endParaRPr lang="en-US" dirty="0"/>
          </a:p>
        </p:txBody>
      </p:sp>
      <p:sp>
        <p:nvSpPr>
          <p:cNvPr id="3" name="Content Placeholder 2"/>
          <p:cNvSpPr>
            <a:spLocks noGrp="1"/>
          </p:cNvSpPr>
          <p:nvPr>
            <p:ph sz="half" idx="1"/>
          </p:nvPr>
        </p:nvSpPr>
        <p:spPr>
          <a:xfrm>
            <a:off x="1073489" y="1524318"/>
            <a:ext cx="3291840" cy="2607733"/>
          </a:xfrm>
        </p:spPr>
        <p:txBody>
          <a:bodyPr/>
          <a:lstStyle/>
          <a:p>
            <a:pPr marL="457200" indent="-457200">
              <a:buFont typeface="Lucida Grande"/>
              <a:buChar char="$"/>
            </a:pPr>
            <a:r>
              <a:rPr lang="en-US" dirty="0" smtClean="0"/>
              <a:t>Tuition only</a:t>
            </a:r>
          </a:p>
          <a:p>
            <a:pPr marL="914400" lvl="1" indent="-457200">
              <a:buFont typeface="Lucida Grande"/>
              <a:buChar char="$"/>
            </a:pPr>
            <a:r>
              <a:rPr lang="en-US" dirty="0" smtClean="0"/>
              <a:t>59,512 OOS</a:t>
            </a:r>
          </a:p>
          <a:p>
            <a:pPr marL="914400" lvl="1" indent="-457200">
              <a:buFont typeface="Lucida Grande"/>
              <a:buChar char="$"/>
            </a:pPr>
            <a:r>
              <a:rPr lang="en-US" dirty="0" smtClean="0"/>
              <a:t>51,308 IS</a:t>
            </a:r>
          </a:p>
          <a:p>
            <a:pPr marL="457200" indent="-457200">
              <a:buFont typeface="Lucida Grande"/>
              <a:buChar char="$"/>
            </a:pPr>
            <a:r>
              <a:rPr lang="en-US" dirty="0" smtClean="0"/>
              <a:t>Total COA </a:t>
            </a:r>
          </a:p>
          <a:p>
            <a:pPr marL="914400" lvl="1" indent="-457200">
              <a:buFont typeface="Lucida Grande"/>
              <a:buChar char="$"/>
            </a:pPr>
            <a:r>
              <a:rPr lang="en-US" dirty="0" smtClean="0"/>
              <a:t>365,213</a:t>
            </a:r>
          </a:p>
          <a:p>
            <a:pPr marL="914400" lvl="1" indent="-457200">
              <a:buFont typeface="Lucida Grande"/>
              <a:buChar char="$"/>
            </a:pPr>
            <a:endParaRPr lang="en-US" dirty="0" smtClean="0"/>
          </a:p>
          <a:p>
            <a:pPr marL="914400" lvl="1" indent="-457200">
              <a:buFont typeface="Lucida Grande"/>
              <a:buChar char="$"/>
            </a:pPr>
            <a:endParaRPr lang="en-US" dirty="0" smtClean="0"/>
          </a:p>
          <a:p>
            <a:pPr marL="914400" lvl="1" indent="-457200">
              <a:buFont typeface="Lucida Grande"/>
              <a:buChar char="$"/>
            </a:pPr>
            <a:endParaRPr lang="en-US" dirty="0" smtClean="0"/>
          </a:p>
          <a:p>
            <a:pPr marL="914400" lvl="1" indent="-457200">
              <a:buFont typeface="Lucida Grande"/>
              <a:buChar char="$"/>
            </a:pPr>
            <a:endParaRPr lang="en-US" dirty="0" smtClean="0"/>
          </a:p>
          <a:p>
            <a:pPr marL="457200" indent="-457200">
              <a:buFont typeface="Lucida Grande"/>
              <a:buChar char="$"/>
            </a:pPr>
            <a:endParaRPr lang="en-US" dirty="0"/>
          </a:p>
        </p:txBody>
      </p:sp>
      <p:pic>
        <p:nvPicPr>
          <p:cNvPr id="7" name="Content Placeholder 6"/>
          <p:cNvPicPr>
            <a:picLocks noGrp="1" noChangeAspect="1"/>
          </p:cNvPicPr>
          <p:nvPr>
            <p:ph sz="half" idx="2"/>
          </p:nvPr>
        </p:nvPicPr>
        <p:blipFill rotWithShape="1">
          <a:blip r:embed="rId2"/>
          <a:srcRect t="-1176" b="582"/>
          <a:stretch/>
        </p:blipFill>
        <p:spPr>
          <a:xfrm>
            <a:off x="1073489" y="4182533"/>
            <a:ext cx="3849031" cy="2576084"/>
          </a:xfrm>
        </p:spPr>
      </p:pic>
      <p:pic>
        <p:nvPicPr>
          <p:cNvPr id="8" name="Picture 7"/>
          <p:cNvPicPr>
            <a:picLocks noChangeAspect="1"/>
          </p:cNvPicPr>
          <p:nvPr/>
        </p:nvPicPr>
        <p:blipFill>
          <a:blip r:embed="rId3"/>
          <a:stretch>
            <a:fillRect/>
          </a:stretch>
        </p:blipFill>
        <p:spPr>
          <a:xfrm>
            <a:off x="5169505" y="1997954"/>
            <a:ext cx="3788228" cy="3526036"/>
          </a:xfrm>
          <a:prstGeom prst="rect">
            <a:avLst/>
          </a:prstGeom>
        </p:spPr>
      </p:pic>
      <p:sp>
        <p:nvSpPr>
          <p:cNvPr id="9" name="TextBox 8"/>
          <p:cNvSpPr txBox="1"/>
          <p:nvPr/>
        </p:nvSpPr>
        <p:spPr>
          <a:xfrm rot="16200000">
            <a:off x="-608281" y="4872988"/>
            <a:ext cx="2747251" cy="523220"/>
          </a:xfrm>
          <a:prstGeom prst="rect">
            <a:avLst/>
          </a:prstGeom>
          <a:noFill/>
        </p:spPr>
        <p:txBody>
          <a:bodyPr wrap="square" rtlCol="0">
            <a:spAutoFit/>
          </a:bodyPr>
          <a:lstStyle/>
          <a:p>
            <a:r>
              <a:rPr lang="en-US" sz="2800" b="1" dirty="0" smtClean="0"/>
              <a:t>Fees:</a:t>
            </a:r>
            <a:endParaRPr lang="en-US" sz="2800" b="1" dirty="0"/>
          </a:p>
        </p:txBody>
      </p:sp>
    </p:spTree>
    <p:extLst>
      <p:ext uri="{BB962C8B-B14F-4D97-AF65-F5344CB8AC3E}">
        <p14:creationId xmlns:p14="http://schemas.microsoft.com/office/powerpoint/2010/main" val="31541397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75050" y="1600200"/>
            <a:ext cx="5111750" cy="4800600"/>
          </a:xfrm>
        </p:spPr>
        <p:txBody>
          <a:bodyPr>
            <a:normAutofit fontScale="92500" lnSpcReduction="10000"/>
          </a:bodyPr>
          <a:lstStyle/>
          <a:p>
            <a:pPr marL="457200" indent="-457200">
              <a:buFontTx/>
              <a:buChar char="-"/>
            </a:pPr>
            <a:r>
              <a:rPr lang="en-US" sz="2400" dirty="0" smtClean="0"/>
              <a:t>Tough competition if you’re trying to specialize </a:t>
            </a:r>
          </a:p>
          <a:p>
            <a:pPr marL="457200" indent="-457200">
              <a:buFontTx/>
              <a:buChar char="-"/>
            </a:pPr>
            <a:r>
              <a:rPr lang="en-US" sz="2400" dirty="0" smtClean="0"/>
              <a:t>Study groups</a:t>
            </a:r>
          </a:p>
          <a:p>
            <a:pPr marL="457200" indent="-457200">
              <a:buFontTx/>
              <a:buChar char="-"/>
            </a:pPr>
            <a:r>
              <a:rPr lang="en-US" sz="2400" dirty="0" smtClean="0"/>
              <a:t>Work in four practice groups</a:t>
            </a:r>
          </a:p>
          <a:p>
            <a:pPr marL="457200" indent="-457200">
              <a:buFontTx/>
              <a:buChar char="-"/>
            </a:pPr>
            <a:r>
              <a:rPr lang="en-US" sz="2400" dirty="0" smtClean="0"/>
              <a:t>Confidence upon graduation</a:t>
            </a:r>
          </a:p>
          <a:p>
            <a:pPr marL="457200" indent="-457200">
              <a:buFontTx/>
              <a:buChar char="-"/>
            </a:pPr>
            <a:r>
              <a:rPr lang="en-US" sz="2400" dirty="0" smtClean="0"/>
              <a:t>Supportive faculty </a:t>
            </a:r>
          </a:p>
          <a:p>
            <a:pPr marL="457200" indent="-457200">
              <a:buFontTx/>
              <a:buChar char="-"/>
            </a:pPr>
            <a:r>
              <a:rPr lang="en-US" sz="2400" dirty="0" smtClean="0"/>
              <a:t>Larger class= lots of different people</a:t>
            </a:r>
          </a:p>
          <a:p>
            <a:pPr marL="914400" lvl="1" indent="-457200">
              <a:buFontTx/>
              <a:buChar char="-"/>
            </a:pPr>
            <a:r>
              <a:rPr lang="en-US" sz="2000" dirty="0" smtClean="0"/>
              <a:t>Ski Trips</a:t>
            </a:r>
          </a:p>
          <a:p>
            <a:pPr marL="914400" lvl="1" indent="-457200">
              <a:buFontTx/>
              <a:buChar char="-"/>
            </a:pPr>
            <a:r>
              <a:rPr lang="en-US" sz="2000" dirty="0" smtClean="0"/>
              <a:t>“Going out”</a:t>
            </a:r>
          </a:p>
          <a:p>
            <a:pPr marL="457200" indent="-457200">
              <a:buFontTx/>
              <a:buChar char="-"/>
            </a:pPr>
            <a:r>
              <a:rPr lang="en-US" sz="2400" dirty="0" smtClean="0"/>
              <a:t>Moving </a:t>
            </a:r>
            <a:r>
              <a:rPr lang="en-US" sz="2400" dirty="0" smtClean="0"/>
              <a:t>towards research focus</a:t>
            </a:r>
          </a:p>
          <a:p>
            <a:pPr marL="914400" lvl="1" indent="-457200">
              <a:buFontTx/>
              <a:buChar char="-"/>
            </a:pPr>
            <a:r>
              <a:rPr lang="en-US" sz="2000" dirty="0" smtClean="0"/>
              <a:t>New! Mandatory </a:t>
            </a:r>
            <a:r>
              <a:rPr lang="en-US" sz="2000" dirty="0" smtClean="0"/>
              <a:t>research project</a:t>
            </a:r>
          </a:p>
          <a:p>
            <a:pPr marL="457200" indent="-457200">
              <a:buFontTx/>
              <a:buChar char="-"/>
            </a:pPr>
            <a:endParaRPr lang="en-US" dirty="0"/>
          </a:p>
        </p:txBody>
      </p:sp>
      <p:sp>
        <p:nvSpPr>
          <p:cNvPr id="5" name="Title 4"/>
          <p:cNvSpPr>
            <a:spLocks noGrp="1"/>
          </p:cNvSpPr>
          <p:nvPr>
            <p:ph type="title"/>
          </p:nvPr>
        </p:nvSpPr>
        <p:spPr/>
        <p:txBody>
          <a:bodyPr/>
          <a:lstStyle/>
          <a:p>
            <a:r>
              <a:rPr lang="en-US" dirty="0" smtClean="0"/>
              <a:t>What students have to say:</a:t>
            </a:r>
            <a:endParaRPr lang="en-US" dirty="0"/>
          </a:p>
        </p:txBody>
      </p:sp>
      <p:pic>
        <p:nvPicPr>
          <p:cNvPr id="8" name="Picture 7"/>
          <p:cNvPicPr>
            <a:picLocks noChangeAspect="1"/>
          </p:cNvPicPr>
          <p:nvPr/>
        </p:nvPicPr>
        <p:blipFill>
          <a:blip r:embed="rId2"/>
          <a:stretch>
            <a:fillRect/>
          </a:stretch>
        </p:blipFill>
        <p:spPr>
          <a:xfrm>
            <a:off x="457200" y="1524318"/>
            <a:ext cx="2906312" cy="2505815"/>
          </a:xfrm>
          <a:prstGeom prst="rect">
            <a:avLst/>
          </a:prstGeom>
        </p:spPr>
      </p:pic>
      <p:pic>
        <p:nvPicPr>
          <p:cNvPr id="10" name="Picture 9"/>
          <p:cNvPicPr>
            <a:picLocks noChangeAspect="1"/>
          </p:cNvPicPr>
          <p:nvPr/>
        </p:nvPicPr>
        <p:blipFill>
          <a:blip r:embed="rId3"/>
          <a:stretch>
            <a:fillRect/>
          </a:stretch>
        </p:blipFill>
        <p:spPr>
          <a:xfrm>
            <a:off x="404284" y="4030133"/>
            <a:ext cx="2969960" cy="2504470"/>
          </a:xfrm>
          <a:prstGeom prst="rect">
            <a:avLst/>
          </a:prstGeom>
        </p:spPr>
      </p:pic>
    </p:spTree>
    <p:extLst>
      <p:ext uri="{BB962C8B-B14F-4D97-AF65-F5344CB8AC3E}">
        <p14:creationId xmlns:p14="http://schemas.microsoft.com/office/powerpoint/2010/main" val="2024012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25655" b="-25655"/>
          <a:stretch>
            <a:fillRect/>
          </a:stretch>
        </p:blipFill>
        <p:spPr>
          <a:xfrm>
            <a:off x="457199" y="1092199"/>
            <a:ext cx="4191903" cy="4268627"/>
          </a:xfrm>
        </p:spPr>
      </p:pic>
      <p:sp>
        <p:nvSpPr>
          <p:cNvPr id="3" name="Text Placeholder 2"/>
          <p:cNvSpPr>
            <a:spLocks noGrp="1"/>
          </p:cNvSpPr>
          <p:nvPr>
            <p:ph type="body" sz="half" idx="2"/>
          </p:nvPr>
        </p:nvSpPr>
        <p:spPr>
          <a:xfrm>
            <a:off x="4904154" y="1501804"/>
            <a:ext cx="4239846" cy="4747528"/>
          </a:xfrm>
        </p:spPr>
        <p:txBody>
          <a:bodyPr>
            <a:normAutofit lnSpcReduction="10000"/>
          </a:bodyPr>
          <a:lstStyle/>
          <a:p>
            <a:r>
              <a:rPr lang="en-US" dirty="0" smtClean="0"/>
              <a:t>Who: </a:t>
            </a:r>
            <a:r>
              <a:rPr lang="en-US" b="0" dirty="0" smtClean="0"/>
              <a:t>Pre-Dental Students!</a:t>
            </a:r>
          </a:p>
          <a:p>
            <a:r>
              <a:rPr lang="en-US" dirty="0" smtClean="0"/>
              <a:t>What: </a:t>
            </a:r>
            <a:r>
              <a:rPr lang="en-US" b="0" dirty="0" smtClean="0"/>
              <a:t>SO MUCH FUN!</a:t>
            </a:r>
          </a:p>
          <a:p>
            <a:pPr marL="285750" indent="-285750">
              <a:buFont typeface="Arial"/>
              <a:buChar char="•"/>
            </a:pPr>
            <a:r>
              <a:rPr lang="en-US" b="0" dirty="0" smtClean="0"/>
              <a:t>Raffles! (I love raffles </a:t>
            </a:r>
            <a:r>
              <a:rPr lang="en-US" b="0" dirty="0" smtClean="0">
                <a:sym typeface="Wingdings"/>
              </a:rPr>
              <a:t>)</a:t>
            </a:r>
            <a:endParaRPr lang="en-US" b="0" dirty="0" smtClean="0"/>
          </a:p>
          <a:p>
            <a:pPr marL="285750" indent="-285750">
              <a:buFont typeface="Arial"/>
              <a:buChar char="•"/>
            </a:pPr>
            <a:r>
              <a:rPr lang="en-US" b="0" dirty="0" smtClean="0"/>
              <a:t>“How Dentistry and Medicine Relate”</a:t>
            </a:r>
          </a:p>
          <a:p>
            <a:pPr marL="285750" indent="-285750">
              <a:buFont typeface="Arial"/>
              <a:buChar char="•"/>
            </a:pPr>
            <a:r>
              <a:rPr lang="en-US" b="0" dirty="0" smtClean="0"/>
              <a:t>Kaplan Presentation</a:t>
            </a:r>
          </a:p>
          <a:p>
            <a:pPr marL="285750" indent="-285750">
              <a:buFont typeface="Arial"/>
              <a:buChar char="•"/>
            </a:pPr>
            <a:r>
              <a:rPr lang="en-US" b="0" dirty="0" smtClean="0"/>
              <a:t>“What are the Benefits of ASDA”</a:t>
            </a:r>
          </a:p>
          <a:p>
            <a:pPr marL="285750" indent="-285750">
              <a:buFont typeface="Arial"/>
              <a:buChar char="•"/>
            </a:pPr>
            <a:r>
              <a:rPr lang="en-US" b="0" dirty="0" smtClean="0"/>
              <a:t>School Tour</a:t>
            </a:r>
          </a:p>
          <a:p>
            <a:pPr marL="285750" indent="-285750">
              <a:buFont typeface="Arial"/>
              <a:buChar char="•"/>
            </a:pPr>
            <a:r>
              <a:rPr lang="en-US" b="0" dirty="0" smtClean="0"/>
              <a:t>Pre-Clinical Activities</a:t>
            </a:r>
          </a:p>
          <a:p>
            <a:r>
              <a:rPr lang="en-US" dirty="0" smtClean="0"/>
              <a:t>When: </a:t>
            </a:r>
            <a:r>
              <a:rPr lang="en-US" b="0" dirty="0" smtClean="0"/>
              <a:t>Friday, February 19, 2016</a:t>
            </a:r>
          </a:p>
          <a:p>
            <a:r>
              <a:rPr lang="en-US" b="0" dirty="0"/>
              <a:t>	</a:t>
            </a:r>
            <a:r>
              <a:rPr lang="en-US" b="0" dirty="0" smtClean="0"/>
              <a:t>10:00am to 5:00pm</a:t>
            </a:r>
          </a:p>
          <a:p>
            <a:r>
              <a:rPr lang="en-US" dirty="0" smtClean="0"/>
              <a:t>Where: </a:t>
            </a:r>
            <a:r>
              <a:rPr lang="en-US" b="0" dirty="0" smtClean="0"/>
              <a:t>Kornberg School of Dentistry </a:t>
            </a:r>
          </a:p>
          <a:p>
            <a:r>
              <a:rPr lang="en-US" dirty="0" smtClean="0"/>
              <a:t>How much?: </a:t>
            </a:r>
            <a:r>
              <a:rPr lang="en-US" b="0" dirty="0" smtClean="0"/>
              <a:t>$45 per person (incl. lunch)</a:t>
            </a:r>
          </a:p>
          <a:p>
            <a:r>
              <a:rPr lang="en-US" dirty="0" smtClean="0"/>
              <a:t>Sign up: </a:t>
            </a:r>
            <a:r>
              <a:rPr lang="en-US" b="0" dirty="0" smtClean="0">
                <a:hlinkClick r:id="rId3"/>
              </a:rPr>
              <a:t>Here</a:t>
            </a:r>
            <a:endParaRPr lang="en-US" b="0" dirty="0" smtClean="0"/>
          </a:p>
          <a:p>
            <a:endParaRPr lang="en-US" dirty="0"/>
          </a:p>
        </p:txBody>
      </p:sp>
      <p:sp>
        <p:nvSpPr>
          <p:cNvPr id="4" name="Title 3"/>
          <p:cNvSpPr>
            <a:spLocks noGrp="1"/>
          </p:cNvSpPr>
          <p:nvPr>
            <p:ph type="title"/>
          </p:nvPr>
        </p:nvSpPr>
        <p:spPr>
          <a:xfrm>
            <a:off x="457200" y="152718"/>
            <a:ext cx="6107512" cy="1371600"/>
          </a:xfrm>
        </p:spPr>
        <p:txBody>
          <a:bodyPr/>
          <a:lstStyle/>
          <a:p>
            <a:r>
              <a:rPr lang="en-US" dirty="0" smtClean="0"/>
              <a:t>Pre-dental day 2016!</a:t>
            </a:r>
            <a:endParaRPr lang="en-US" dirty="0"/>
          </a:p>
        </p:txBody>
      </p:sp>
      <p:sp>
        <p:nvSpPr>
          <p:cNvPr id="8" name="Rectangle 7"/>
          <p:cNvSpPr/>
          <p:nvPr/>
        </p:nvSpPr>
        <p:spPr>
          <a:xfrm>
            <a:off x="724358" y="5360826"/>
            <a:ext cx="4179796" cy="461665"/>
          </a:xfrm>
          <a:prstGeom prst="rect">
            <a:avLst/>
          </a:prstGeom>
        </p:spPr>
        <p:txBody>
          <a:bodyPr wrap="square">
            <a:spAutoFit/>
          </a:bodyPr>
          <a:lstStyle/>
          <a:p>
            <a:r>
              <a:rPr lang="en-US" sz="2400" dirty="0" smtClean="0">
                <a:hlinkClick r:id="rId4"/>
              </a:rPr>
              <a:t>Pre-Dental Day Video</a:t>
            </a:r>
          </a:p>
        </p:txBody>
      </p:sp>
    </p:spTree>
    <p:extLst>
      <p:ext uri="{BB962C8B-B14F-4D97-AF65-F5344CB8AC3E}">
        <p14:creationId xmlns:p14="http://schemas.microsoft.com/office/powerpoint/2010/main" val="221298960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1804</TotalTime>
  <Words>393</Words>
  <Application>Microsoft Macintosh PowerPoint</Application>
  <PresentationFormat>On-screen Show (4:3)</PresentationFormat>
  <Paragraphs>82</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   Kornberg School of dentistry</vt:lpstr>
      <vt:lpstr>Mission of temple</vt:lpstr>
      <vt:lpstr>Pre-Requisite Courses</vt:lpstr>
      <vt:lpstr>Class characteristics</vt:lpstr>
      <vt:lpstr>Curriculum</vt:lpstr>
      <vt:lpstr>curriculum</vt:lpstr>
      <vt:lpstr>Tuition and fees</vt:lpstr>
      <vt:lpstr>What students have to say:</vt:lpstr>
      <vt:lpstr>Pre-dental day 2016!</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Kornberg School of dentistry</dc:title>
  <dc:creator>Craig Mckenzie</dc:creator>
  <cp:lastModifiedBy>Craig Mckenzie</cp:lastModifiedBy>
  <cp:revision>17</cp:revision>
  <dcterms:created xsi:type="dcterms:W3CDTF">2016-01-25T14:10:35Z</dcterms:created>
  <dcterms:modified xsi:type="dcterms:W3CDTF">2016-02-02T18:39:18Z</dcterms:modified>
</cp:coreProperties>
</file>