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.org/~/media/ADA/Education%20and%20Careers/Files/dat_examinee_guide.pdf?la=e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tjw13@vt.ed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a.org/en/education-careers/dentp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.org/en/education-careers/dental-admission-test/apply-to-take-the-da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D5FDB3-4FA5-4BED-842F-28133313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53A600-8493-4EF2-8F35-AB27468A9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CHIPOTLE!!!</a:t>
            </a:r>
          </a:p>
          <a:p>
            <a:pPr lvl="1"/>
            <a:r>
              <a:rPr lang="en-US" dirty="0"/>
              <a:t>Sunday from 5-10</a:t>
            </a:r>
          </a:p>
          <a:p>
            <a:pPr lvl="1"/>
            <a:r>
              <a:rPr lang="en-US" dirty="0"/>
              <a:t>New Chipotle near </a:t>
            </a:r>
            <a:r>
              <a:rPr lang="en-US" dirty="0" err="1"/>
              <a:t>Empo</a:t>
            </a:r>
            <a:r>
              <a:rPr lang="en-US" dirty="0"/>
              <a:t>!!</a:t>
            </a:r>
          </a:p>
          <a:p>
            <a:pPr lvl="1"/>
            <a:r>
              <a:rPr lang="en-US" dirty="0"/>
              <a:t>POINT FOR COMING!!!</a:t>
            </a:r>
          </a:p>
          <a:p>
            <a:pPr lvl="2"/>
            <a:r>
              <a:rPr lang="en-US" dirty="0"/>
              <a:t>Extra Chance to ~WIN~ goodies!! Crest 3D White and Oral B brushing  kit</a:t>
            </a:r>
          </a:p>
        </p:txBody>
      </p:sp>
    </p:spTree>
    <p:extLst>
      <p:ext uri="{BB962C8B-B14F-4D97-AF65-F5344CB8AC3E}">
        <p14:creationId xmlns:p14="http://schemas.microsoft.com/office/powerpoint/2010/main" val="321220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8BF9-A182-48E7-9312-69B56CD6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Subjects are on the DAT?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92A368-86D1-456F-AAD3-6818997FB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065" y="2510473"/>
            <a:ext cx="8103870" cy="37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5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F419-CC9E-4329-95A2-0161029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82DD-B59C-4597-943E-DE60A8F9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you how the software works</a:t>
            </a:r>
          </a:p>
          <a:p>
            <a:r>
              <a:rPr lang="en-US" dirty="0"/>
              <a:t>You can highlight questions and cross answer choices out</a:t>
            </a:r>
          </a:p>
          <a:p>
            <a:r>
              <a:rPr lang="en-US" dirty="0"/>
              <a:t>Mark questions for review</a:t>
            </a:r>
          </a:p>
          <a:p>
            <a:r>
              <a:rPr lang="en-US" dirty="0"/>
              <a:t>Review whole section at the end if you still have time</a:t>
            </a:r>
          </a:p>
          <a:p>
            <a:r>
              <a:rPr lang="en-US" dirty="0"/>
              <a:t>Receive 2 laminated sheets and </a:t>
            </a:r>
            <a:r>
              <a:rPr lang="en-US"/>
              <a:t>2 markers, set your board up!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6DD59-1176-4EEB-B354-E0602142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Natural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75C4-DAB9-475B-AE99-A2441877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Sections: Biology, General Chemistry, and Organic Chemistry</a:t>
            </a:r>
          </a:p>
          <a:p>
            <a:r>
              <a:rPr lang="en-US" dirty="0"/>
              <a:t>100 Questions in 90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3EE4-0A83-4128-966E-D27E59A7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72" y="3593634"/>
            <a:ext cx="7638856" cy="31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224D-F0E9-4D55-84A4-7D72A34E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Natural Sciences Cont.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3C8D7A-FCEF-40E9-9831-9468CDBB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919"/>
          <a:stretch/>
        </p:blipFill>
        <p:spPr>
          <a:xfrm>
            <a:off x="1295402" y="2557993"/>
            <a:ext cx="4615068" cy="331787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F135450-74AC-4FB1-A085-E41BCA65F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" t="458" r="11187" b="-458"/>
          <a:stretch/>
        </p:blipFill>
        <p:spPr>
          <a:xfrm>
            <a:off x="6281532" y="2550346"/>
            <a:ext cx="483600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E883-0C86-464F-BD3D-97F1B058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for this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717C9-0B7B-42CA-B9F8-FA8A33B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 Bootcamp - $247 for 3 months</a:t>
            </a:r>
          </a:p>
          <a:p>
            <a:pPr lvl="1"/>
            <a:r>
              <a:rPr lang="en-US" dirty="0"/>
              <a:t>Mikes Videos</a:t>
            </a:r>
          </a:p>
          <a:p>
            <a:pPr lvl="1"/>
            <a:r>
              <a:rPr lang="en-US" dirty="0"/>
              <a:t>DAT Genius (Practice Tests)</a:t>
            </a:r>
          </a:p>
          <a:p>
            <a:r>
              <a:rPr lang="en-US" dirty="0"/>
              <a:t>DAT Destroyer - $200 w/ Math Destroyer</a:t>
            </a:r>
          </a:p>
          <a:p>
            <a:r>
              <a:rPr lang="en-US" dirty="0" err="1"/>
              <a:t>Feralis</a:t>
            </a:r>
            <a:r>
              <a:rPr lang="en-US" dirty="0"/>
              <a:t>’ Notes &amp; Cliffs AP Bio Notes – FREE</a:t>
            </a:r>
          </a:p>
          <a:p>
            <a:r>
              <a:rPr lang="en-US" dirty="0"/>
              <a:t>Chad’s Videos (</a:t>
            </a:r>
            <a:r>
              <a:rPr lang="en-US" dirty="0" err="1"/>
              <a:t>CourseSaver</a:t>
            </a:r>
            <a:r>
              <a:rPr lang="en-US" dirty="0"/>
              <a:t>) - $50 for 1 month</a:t>
            </a:r>
          </a:p>
          <a:p>
            <a:r>
              <a:rPr lang="en-US" dirty="0" err="1"/>
              <a:t>CrackDAT</a:t>
            </a:r>
            <a:r>
              <a:rPr lang="en-US" dirty="0"/>
              <a:t> and Kaplan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3CD1-F2CB-4A40-A7E6-AD2FAF57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7CB509-B817-4BFE-B37B-8AFFCF6AE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92" y="1072124"/>
            <a:ext cx="4160004" cy="2427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8C5E4-6CDD-40C6-83B5-80C006E0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910" y="2137251"/>
            <a:ext cx="4622686" cy="258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ADA7D-2FCB-4181-AF49-6A9CED6CC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01" y="3983064"/>
            <a:ext cx="4633051" cy="24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2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CEE8-220B-400D-BCD0-6B4F7419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Perceptual Ability (PAT)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07AF-C6A0-48F2-83D8-752671EE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Sections: Keyhole, Top-Front-End, Angle Ranking, Hole Punching, Cube Counting, Pattern Folding</a:t>
            </a:r>
          </a:p>
          <a:p>
            <a:r>
              <a:rPr lang="en-US" dirty="0"/>
              <a:t>90 questions in 60 minutes (15 questions per sections)</a:t>
            </a:r>
          </a:p>
          <a:p>
            <a:r>
              <a:rPr lang="en-US" dirty="0"/>
              <a:t>PRACTICE PRACTICE </a:t>
            </a:r>
            <a:r>
              <a:rPr lang="en-US" dirty="0" err="1"/>
              <a:t>PRACTICE</a:t>
            </a:r>
            <a:r>
              <a:rPr lang="en-US" dirty="0"/>
              <a:t>!</a:t>
            </a:r>
          </a:p>
          <a:p>
            <a:r>
              <a:rPr lang="en-US" dirty="0"/>
              <a:t>Make your boards before the test begins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46A51-8B01-4B46-9435-0971745CD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4" b="7863"/>
          <a:stretch/>
        </p:blipFill>
        <p:spPr>
          <a:xfrm>
            <a:off x="8260410" y="3397710"/>
            <a:ext cx="3792072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F971-7B23-4269-92D7-C56A7E2F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Keyhole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8B3AF9-7390-4173-8AA2-0D0C44666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41988" b="-41988"/>
          <a:stretch>
            <a:fillRect/>
          </a:stretch>
        </p:blipFill>
        <p:spPr>
          <a:xfrm>
            <a:off x="649982" y="2285999"/>
            <a:ext cx="10892035" cy="4238963"/>
          </a:xfrm>
        </p:spPr>
      </p:pic>
    </p:spTree>
    <p:extLst>
      <p:ext uri="{BB962C8B-B14F-4D97-AF65-F5344CB8AC3E}">
        <p14:creationId xmlns:p14="http://schemas.microsoft.com/office/powerpoint/2010/main" val="3684505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04E6-8580-4984-9260-A0B01F72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CC6C-8AD7-43ED-A8B6-C711D0BC5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0BC1BC-92C4-4570-BD1D-0CA8DF487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43"/>
          <a:stretch/>
        </p:blipFill>
        <p:spPr>
          <a:xfrm>
            <a:off x="1079167" y="2556932"/>
            <a:ext cx="10033663" cy="368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EA54-80F7-4377-8C51-88918CA0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Ranking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E3F657-B5D9-4D0E-930C-2E2D75C9E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9104" r="-19104"/>
          <a:stretch>
            <a:fillRect/>
          </a:stretch>
        </p:blipFill>
        <p:spPr>
          <a:xfrm>
            <a:off x="1295402" y="2468880"/>
            <a:ext cx="9666616" cy="3762060"/>
          </a:xfrm>
        </p:spPr>
      </p:pic>
    </p:spTree>
    <p:extLst>
      <p:ext uri="{BB962C8B-B14F-4D97-AF65-F5344CB8AC3E}">
        <p14:creationId xmlns:p14="http://schemas.microsoft.com/office/powerpoint/2010/main" val="192857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7ED4-7949-4F10-88DE-5AB589C3A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69AB-5A22-48EB-BB78-E5A4B7DAE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Everything you need to know!</a:t>
            </a:r>
          </a:p>
        </p:txBody>
      </p:sp>
    </p:spTree>
    <p:extLst>
      <p:ext uri="{BB962C8B-B14F-4D97-AF65-F5344CB8AC3E}">
        <p14:creationId xmlns:p14="http://schemas.microsoft.com/office/powerpoint/2010/main" val="328622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D601-D8AD-4401-9AD2-359B1C71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 Punching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D0CBA7D-10D5-4F1C-9912-25105F6A3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222" r="-27222" b="50312"/>
          <a:stretch/>
        </p:blipFill>
        <p:spPr>
          <a:xfrm>
            <a:off x="1295398" y="2550379"/>
            <a:ext cx="9601200" cy="185663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FCBA8-200C-401C-9F0E-081C87A58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0" r="72597"/>
          <a:stretch/>
        </p:blipFill>
        <p:spPr>
          <a:xfrm>
            <a:off x="2987805" y="4357317"/>
            <a:ext cx="1703465" cy="1856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977EF-C827-45FF-B0DA-0C60D57C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0" r="50000"/>
          <a:stretch/>
        </p:blipFill>
        <p:spPr>
          <a:xfrm>
            <a:off x="2987804" y="4407014"/>
            <a:ext cx="3108195" cy="1856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016669-1C51-491F-90D7-05BF9DD5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0" r="27403"/>
          <a:stretch/>
        </p:blipFill>
        <p:spPr>
          <a:xfrm>
            <a:off x="2957706" y="4436832"/>
            <a:ext cx="4512927" cy="1856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99BD8-A4DA-4175-A784-BFE573D4B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10"/>
          <a:stretch/>
        </p:blipFill>
        <p:spPr>
          <a:xfrm>
            <a:off x="3017902" y="4357317"/>
            <a:ext cx="6216390" cy="18566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42D2A7-8FFF-4F61-BA0F-6DAE753A6163}"/>
              </a:ext>
            </a:extLst>
          </p:cNvPr>
          <p:cNvCxnSpPr/>
          <p:nvPr/>
        </p:nvCxnSpPr>
        <p:spPr>
          <a:xfrm>
            <a:off x="9928909" y="813540"/>
            <a:ext cx="0" cy="1298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1D94DE-C17D-4BEE-96EF-B57EAA3F971A}"/>
              </a:ext>
            </a:extLst>
          </p:cNvPr>
          <p:cNvCxnSpPr/>
          <p:nvPr/>
        </p:nvCxnSpPr>
        <p:spPr>
          <a:xfrm>
            <a:off x="10247522" y="813539"/>
            <a:ext cx="0" cy="1298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FA657B-3985-4092-893B-E89B63A45AEE}"/>
              </a:ext>
            </a:extLst>
          </p:cNvPr>
          <p:cNvCxnSpPr/>
          <p:nvPr/>
        </p:nvCxnSpPr>
        <p:spPr>
          <a:xfrm>
            <a:off x="10519191" y="813539"/>
            <a:ext cx="0" cy="1298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44726-618D-4511-B71D-EE87A9949CA9}"/>
              </a:ext>
            </a:extLst>
          </p:cNvPr>
          <p:cNvCxnSpPr>
            <a:cxnSpLocks/>
          </p:cNvCxnSpPr>
          <p:nvPr/>
        </p:nvCxnSpPr>
        <p:spPr>
          <a:xfrm flipH="1">
            <a:off x="9598444" y="1166193"/>
            <a:ext cx="1298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CA64C3-9FF2-4EDF-9354-3295D243B8CB}"/>
              </a:ext>
            </a:extLst>
          </p:cNvPr>
          <p:cNvCxnSpPr>
            <a:cxnSpLocks/>
          </p:cNvCxnSpPr>
          <p:nvPr/>
        </p:nvCxnSpPr>
        <p:spPr>
          <a:xfrm flipH="1">
            <a:off x="9598445" y="1437861"/>
            <a:ext cx="1298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AA1A04-6E49-4C95-8049-7452ADC5158E}"/>
              </a:ext>
            </a:extLst>
          </p:cNvPr>
          <p:cNvCxnSpPr>
            <a:cxnSpLocks/>
          </p:cNvCxnSpPr>
          <p:nvPr/>
        </p:nvCxnSpPr>
        <p:spPr>
          <a:xfrm flipH="1">
            <a:off x="9598444" y="1749287"/>
            <a:ext cx="1298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C6F18C04-2EFF-48AC-B7C3-6E8491D5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33" y="4565114"/>
            <a:ext cx="1304657" cy="13107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84565D8-3FF3-4F65-920C-1D479C97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53" y="4565114"/>
            <a:ext cx="1304657" cy="13107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821F174-B937-45BE-9371-2F908C40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96" y="4565114"/>
            <a:ext cx="130465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L -0.50859 0.54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27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4.44444E-6 L -0.50859 0.54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27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L -0.50859 0.54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27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1.11111E-6 L -0.50859 0.543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27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2.22222E-6 L -0.50859 0.5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27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2.59259E-6 L -0.50859 0.54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434-A478-48F2-92AB-B0973456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Counting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FF370C4-2765-47F5-A959-F4CE95EC5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775" b="3775"/>
          <a:stretch>
            <a:fillRect/>
          </a:stretch>
        </p:blipFill>
        <p:spPr>
          <a:xfrm>
            <a:off x="2075529" y="2928552"/>
            <a:ext cx="3333750" cy="2475477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1B74BDE-33BC-4287-8161-88333D5E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4" y="2692632"/>
            <a:ext cx="3067967" cy="29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573F-6915-4E97-B334-B1167E78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Folding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ED11D6-B456-46FC-BCF3-9429FE19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48" y="2925763"/>
            <a:ext cx="95821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34F7-124C-4012-9CED-3AA3FCE7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Folding Cont.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0B3229-323E-4DDC-99DB-B7B70AAD5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49" y="2740343"/>
            <a:ext cx="851570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9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BEE6-6584-42E9-BEAF-C3F06008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30 </a:t>
            </a:r>
            <a:r>
              <a:rPr lang="en-US" dirty="0"/>
              <a:t>Minute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4C6B2-5F55-49DD-AE5F-9A2C7C038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to relax, get some water, eat some food, go to the bathroom, etc.</a:t>
            </a:r>
          </a:p>
          <a:p>
            <a:pPr lvl="1"/>
            <a:r>
              <a:rPr lang="en-US" dirty="0"/>
              <a:t>I ate my lunch outside, eventually got antsy and went back a little early</a:t>
            </a:r>
          </a:p>
          <a:p>
            <a:r>
              <a:rPr lang="en-US" dirty="0"/>
              <a:t>Stay focused, do not check your phone</a:t>
            </a:r>
          </a:p>
          <a:p>
            <a:r>
              <a:rPr lang="en-US" dirty="0"/>
              <a:t>Any more questions?</a:t>
            </a:r>
          </a:p>
        </p:txBody>
      </p:sp>
    </p:spTree>
    <p:extLst>
      <p:ext uri="{BB962C8B-B14F-4D97-AF65-F5344CB8AC3E}">
        <p14:creationId xmlns:p14="http://schemas.microsoft.com/office/powerpoint/2010/main" val="38957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D5AC-EC28-4EB0-BBFD-074CD357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4A3E-8F1B-46C6-8A28-7E7E00E6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8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50 Questions in 60 minutes</a:t>
            </a:r>
          </a:p>
          <a:p>
            <a:r>
              <a:rPr lang="en-US" dirty="0"/>
              <a:t>3 science-based articles, ~10-18 paragraphs each </a:t>
            </a:r>
          </a:p>
          <a:p>
            <a:r>
              <a:rPr lang="en-US" dirty="0"/>
              <a:t>How to study:</a:t>
            </a:r>
          </a:p>
          <a:p>
            <a:pPr lvl="1"/>
            <a:r>
              <a:rPr lang="en-US" dirty="0"/>
              <a:t>Ready science articles daily (Scientific American)</a:t>
            </a:r>
          </a:p>
          <a:p>
            <a:pPr lvl="1"/>
            <a:r>
              <a:rPr lang="en-US" dirty="0"/>
              <a:t>Practice Tests (DAT Bootcamp, Crack DAT, Kaplan)</a:t>
            </a:r>
          </a:p>
          <a:p>
            <a:r>
              <a:rPr lang="en-US" dirty="0"/>
              <a:t>Spend 20 min per article. I read to about 7</a:t>
            </a:r>
            <a:r>
              <a:rPr lang="en-US" baseline="30000" dirty="0"/>
              <a:t>th</a:t>
            </a:r>
            <a:r>
              <a:rPr lang="en-US" dirty="0"/>
              <a:t> paragraph, answered as many questions as I could, then read some more. </a:t>
            </a:r>
          </a:p>
          <a:p>
            <a:r>
              <a:rPr lang="en-US" dirty="0"/>
              <a:t>Use highlighter!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0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86EE-28C1-49C6-B768-85597A41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7893-7344-47F9-9B9B-B33B29DF8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questions in 45 minutes</a:t>
            </a:r>
          </a:p>
          <a:p>
            <a:r>
              <a:rPr lang="en-US" dirty="0"/>
              <a:t>Simple calculator, use number pad</a:t>
            </a:r>
          </a:p>
          <a:p>
            <a:r>
              <a:rPr lang="en-US" dirty="0"/>
              <a:t>How to study:</a:t>
            </a:r>
          </a:p>
          <a:p>
            <a:pPr lvl="1"/>
            <a:r>
              <a:rPr lang="en-US" dirty="0"/>
              <a:t>DAT Bootcamp, DAT Destroyer</a:t>
            </a:r>
          </a:p>
          <a:p>
            <a:pPr lvl="1"/>
            <a:r>
              <a:rPr lang="en-US" dirty="0"/>
              <a:t>Khan Academy videos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08163-4545-418A-85EE-DEE06700F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" t="7529" r="33389" b="10017"/>
          <a:stretch/>
        </p:blipFill>
        <p:spPr>
          <a:xfrm>
            <a:off x="8755380" y="599376"/>
            <a:ext cx="2674620" cy="286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B5340-4EE7-4C69-A8A1-809DC06B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77" y="3594164"/>
            <a:ext cx="6059303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6EE2-77E9-4776-AF9B-B4DC7037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4694-F620-4D83-8C7A-272CEE33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survey at the end about the test and the testing center</a:t>
            </a:r>
          </a:p>
          <a:p>
            <a:r>
              <a:rPr lang="en-US" dirty="0"/>
              <a:t>Receive score right after you finish… </a:t>
            </a:r>
          </a:p>
          <a:p>
            <a:r>
              <a:rPr lang="en-US" dirty="0"/>
              <a:t>Get an unofficial copy when you leave</a:t>
            </a:r>
          </a:p>
          <a:p>
            <a:r>
              <a:rPr lang="en-US" dirty="0"/>
              <a:t>Can request official scores from ADA - $35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114FF-C476-4523-BD0B-BF3605BC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7" y="3429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42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0F4D-BABC-4EDD-9F59-7D807EF8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699A-04DB-4DE1-B060-54C89D91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438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Followed Ari’s Study Guide loosely</a:t>
            </a:r>
          </a:p>
          <a:p>
            <a:pPr lvl="1"/>
            <a:r>
              <a:rPr lang="en-US" dirty="0"/>
              <a:t>Little bit of each subject everyday</a:t>
            </a:r>
          </a:p>
          <a:p>
            <a:r>
              <a:rPr lang="en-US" dirty="0"/>
              <a:t>Review all materials for the first half, practice the last half</a:t>
            </a:r>
          </a:p>
          <a:p>
            <a:r>
              <a:rPr lang="en-US" dirty="0"/>
              <a:t>I used only DAT Bootcamp and DAT Destroyer </a:t>
            </a:r>
          </a:p>
          <a:p>
            <a:pPr lvl="1"/>
            <a:r>
              <a:rPr lang="en-US" dirty="0"/>
              <a:t>Only went through Destroyer once, some people do twice</a:t>
            </a:r>
          </a:p>
          <a:p>
            <a:r>
              <a:rPr lang="en-US" dirty="0"/>
              <a:t>When you practice, write down what you don’t know to review later</a:t>
            </a:r>
          </a:p>
          <a:p>
            <a:r>
              <a:rPr lang="en-US" dirty="0"/>
              <a:t>PAT is all about practice, get your timing right</a:t>
            </a:r>
          </a:p>
          <a:p>
            <a:r>
              <a:rPr lang="en-US" dirty="0"/>
              <a:t>Last week take full length practice tests, treat them legit</a:t>
            </a:r>
          </a:p>
          <a:p>
            <a:r>
              <a:rPr lang="en-US" dirty="0"/>
              <a:t>Day before test just relax, you’ve earned it (review some notes)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8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CB5E-D0DE-4AF0-B609-49229631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6C3E-B4DE-4D47-A8F2-AF834B1D9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 outside, don’t be a hermit, release stress</a:t>
            </a:r>
          </a:p>
          <a:p>
            <a:r>
              <a:rPr lang="en-US" dirty="0"/>
              <a:t>Stay focused, it is easy to get distracted </a:t>
            </a:r>
          </a:p>
          <a:p>
            <a:r>
              <a:rPr lang="en-US" dirty="0"/>
              <a:t>Talk to friends, make a GroupMe of people taking the test</a:t>
            </a:r>
          </a:p>
          <a:p>
            <a:r>
              <a:rPr lang="en-US" dirty="0"/>
              <a:t>Treat it like a job</a:t>
            </a:r>
          </a:p>
          <a:p>
            <a:r>
              <a:rPr lang="en-US" dirty="0"/>
              <a:t>Believe in yourself</a:t>
            </a:r>
          </a:p>
          <a:p>
            <a:r>
              <a:rPr lang="en-US" dirty="0"/>
              <a:t>I took off the weekend before (sister’s wedding) and the day before (saw Spiderman: Homecoming </a:t>
            </a:r>
            <a:r>
              <a:rPr lang="en-US"/>
              <a:t>by myself… lol)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4BB6-5419-4DDB-B4EE-0CD5DEA8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C6D8-0A87-413E-9524-BD320358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Dental Admissions Test is a standardized test conducted by the American Dental Association as “ a means to assess an applicants’ potential for success.”</a:t>
            </a:r>
          </a:p>
          <a:p>
            <a:r>
              <a:rPr lang="en-US" dirty="0"/>
              <a:t>Required by all schools for admission</a:t>
            </a:r>
          </a:p>
          <a:p>
            <a:r>
              <a:rPr lang="en-US" dirty="0">
                <a:hlinkClick r:id="rId2"/>
              </a:rPr>
              <a:t>http://www.ada.org/~/media/ADA/Education%20and%20Careers/Files/dat_examinee_guide.pdf?la=en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23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9657-7BB9-4DFC-A74A-20222CBE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BD96-51BD-4075-B6B9-F52D959A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or Text me: 703-408-8811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tjw13@vt.edu</a:t>
            </a:r>
            <a:endParaRPr lang="en-US" dirty="0"/>
          </a:p>
          <a:p>
            <a:r>
              <a:rPr lang="en-US" dirty="0"/>
              <a:t>Venmo: @TJ-Winkler</a:t>
            </a:r>
          </a:p>
        </p:txBody>
      </p:sp>
    </p:spTree>
    <p:extLst>
      <p:ext uri="{BB962C8B-B14F-4D97-AF65-F5344CB8AC3E}">
        <p14:creationId xmlns:p14="http://schemas.microsoft.com/office/powerpoint/2010/main" val="1324397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3C7F-581E-4CE8-B4C2-55582ED9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215C5-74C7-4FC0-8A66-552718CC6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020" y="2888614"/>
            <a:ext cx="5839960" cy="2621493"/>
          </a:xfrm>
        </p:spPr>
      </p:pic>
    </p:spTree>
    <p:extLst>
      <p:ext uri="{BB962C8B-B14F-4D97-AF65-F5344CB8AC3E}">
        <p14:creationId xmlns:p14="http://schemas.microsoft.com/office/powerpoint/2010/main" val="311408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62DD-65FC-4A82-BA5E-F5C4B1AF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the DAT: Step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CA552-9FC1-4B12-BDF5-99EA5F129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DENTPIN (</a:t>
            </a:r>
            <a:r>
              <a:rPr lang="en-US" dirty="0">
                <a:hlinkClick r:id="rId2"/>
              </a:rPr>
              <a:t>http://www.ada.org/en/education-careers/dentpin</a:t>
            </a:r>
            <a:r>
              <a:rPr lang="en-US" dirty="0"/>
              <a:t>)</a:t>
            </a:r>
          </a:p>
          <a:p>
            <a:r>
              <a:rPr lang="en-US" dirty="0"/>
              <a:t>Fill out an application</a:t>
            </a:r>
          </a:p>
          <a:p>
            <a:r>
              <a:rPr lang="en-US" dirty="0"/>
              <a:t>Do this sooner rather than later, takes</a:t>
            </a:r>
            <a:br>
              <a:rPr lang="en-US" dirty="0"/>
            </a:br>
            <a:r>
              <a:rPr lang="en-US" dirty="0"/>
              <a:t>a while to receive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542D2-95AC-4660-997F-DDC053D5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220" y="3103563"/>
            <a:ext cx="4686300" cy="3043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C2A591-B5E8-4997-B4E1-9A9A874D5B8C}"/>
              </a:ext>
            </a:extLst>
          </p:cNvPr>
          <p:cNvSpPr/>
          <p:nvPr/>
        </p:nvSpPr>
        <p:spPr>
          <a:xfrm>
            <a:off x="7898296" y="5751443"/>
            <a:ext cx="1470991" cy="27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E094-4620-4A59-B9F9-D644612E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the DAT: Step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3EB5-E5BD-4039-83F3-B4822CFE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receiving DENTPIN, apply to take the DAT</a:t>
            </a:r>
          </a:p>
          <a:p>
            <a:r>
              <a:rPr lang="en-US" dirty="0">
                <a:hlinkClick r:id="rId2"/>
              </a:rPr>
              <a:t>http://www.ada.org/en/education-careers/dental-admission-test/apply-to-take-the-dat</a:t>
            </a:r>
            <a:endParaRPr lang="en-US" dirty="0"/>
          </a:p>
          <a:p>
            <a:r>
              <a:rPr lang="en-US" dirty="0"/>
              <a:t>Fee of $445</a:t>
            </a:r>
          </a:p>
          <a:p>
            <a:pPr lvl="1"/>
            <a:r>
              <a:rPr lang="en-US" dirty="0"/>
              <a:t>Covers reporting of the score to all dental schools</a:t>
            </a:r>
          </a:p>
          <a:p>
            <a:r>
              <a:rPr lang="en-US" dirty="0"/>
              <a:t>Apply months in advance! (6 month period to take it)</a:t>
            </a:r>
          </a:p>
        </p:txBody>
      </p:sp>
    </p:spTree>
    <p:extLst>
      <p:ext uri="{BB962C8B-B14F-4D97-AF65-F5344CB8AC3E}">
        <p14:creationId xmlns:p14="http://schemas.microsoft.com/office/powerpoint/2010/main" val="17879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8511-894E-427A-8E68-1AE496D8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the DAT: Step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06C9-641E-4631-8F32-92288B859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through Prometric Test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7A97E-F074-4F03-9C0C-83648395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8" t="925" r="14829" b="3854"/>
          <a:stretch/>
        </p:blipFill>
        <p:spPr>
          <a:xfrm>
            <a:off x="3687580" y="3162925"/>
            <a:ext cx="4646950" cy="29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2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D2CC-B9B1-43AF-ADE7-540F9345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You Take the DAT?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02A9-AC7C-4311-A0C2-8F2C577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Definitely after you have taken the courses that you will be tested on</a:t>
            </a:r>
          </a:p>
          <a:p>
            <a:pPr lvl="1"/>
            <a:r>
              <a:rPr lang="en-US" dirty="0"/>
              <a:t>General Chemistry, Organic Chemistry, General Biology</a:t>
            </a:r>
          </a:p>
          <a:p>
            <a:r>
              <a:rPr lang="en-US" dirty="0"/>
              <a:t>I suggest to take some upper level Biology classes </a:t>
            </a:r>
          </a:p>
          <a:p>
            <a:pPr lvl="1"/>
            <a:r>
              <a:rPr lang="en-US" dirty="0"/>
              <a:t>Cell and </a:t>
            </a:r>
            <a:r>
              <a:rPr lang="en-US" dirty="0" err="1"/>
              <a:t>Molec</a:t>
            </a:r>
            <a:r>
              <a:rPr lang="en-US" dirty="0"/>
              <a:t>., Genetics, Microbiology</a:t>
            </a:r>
          </a:p>
          <a:p>
            <a:r>
              <a:rPr lang="en-US" dirty="0"/>
              <a:t>Summer after Sophomore/Junior Year</a:t>
            </a:r>
          </a:p>
          <a:p>
            <a:r>
              <a:rPr lang="en-US" dirty="0"/>
              <a:t>Winter Breaks</a:t>
            </a:r>
          </a:p>
        </p:txBody>
      </p:sp>
    </p:spTree>
    <p:extLst>
      <p:ext uri="{BB962C8B-B14F-4D97-AF65-F5344CB8AC3E}">
        <p14:creationId xmlns:p14="http://schemas.microsoft.com/office/powerpoint/2010/main" val="413705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B20-B748-41E0-B703-BA26B73D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DAT Scored?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B448-FC0B-4D5F-9E56-765542806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section has scores based on number of correct responses (not penalized for guessing!)</a:t>
            </a:r>
          </a:p>
          <a:p>
            <a:r>
              <a:rPr lang="en-US" dirty="0"/>
              <a:t>Directly compared to other DAT examinees of that day</a:t>
            </a:r>
          </a:p>
          <a:p>
            <a:r>
              <a:rPr lang="en-US" dirty="0"/>
              <a:t>Neither a percentage of correct responses nor a percentile of that day</a:t>
            </a:r>
          </a:p>
          <a:p>
            <a:r>
              <a:rPr lang="en-US" dirty="0"/>
              <a:t>ADA has a proven system of scoring that is both “reliable and valid”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1415F-77E1-4822-A2D3-BF5D41D1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187" y="632848"/>
            <a:ext cx="2419115" cy="16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A878-9F52-49B7-8445-DDEDE409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DAT Scored?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E98E-6896-4A26-BFE5-EF2AF9A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Given 6 Scores from 1-30: CHM, ORG, BIO, RC, QR, PAT</a:t>
            </a:r>
          </a:p>
          <a:p>
            <a:pPr lvl="1"/>
            <a:r>
              <a:rPr lang="en-US" dirty="0"/>
              <a:t>Some might not even go up to 30</a:t>
            </a:r>
          </a:p>
          <a:p>
            <a:r>
              <a:rPr lang="en-US" dirty="0"/>
              <a:t>Total Science (TS): Sum of raw scores for all </a:t>
            </a:r>
            <a:br>
              <a:rPr lang="en-US" dirty="0"/>
            </a:br>
            <a:r>
              <a:rPr lang="en-US" dirty="0"/>
              <a:t>100 Natural Science questions</a:t>
            </a:r>
          </a:p>
          <a:p>
            <a:r>
              <a:rPr lang="en-US" dirty="0"/>
              <a:t>Academic Average (AA): Average of 5 scores, not PAT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103 ÷ 5 = 20.6, rounded up to 21</a:t>
            </a:r>
          </a:p>
          <a:p>
            <a:r>
              <a:rPr lang="en-US" dirty="0"/>
              <a:t>Average is usually 17/18, competitive scores are in</a:t>
            </a:r>
            <a:br>
              <a:rPr lang="en-US" dirty="0"/>
            </a:br>
            <a:r>
              <a:rPr lang="en-US" dirty="0"/>
              <a:t>19-21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9C0C7-6F6E-45CF-A0B3-D2F8CF079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72" y="2987886"/>
            <a:ext cx="4027073" cy="3066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4BF29-CD14-4BB6-847B-7292FF56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4398264"/>
            <a:ext cx="48672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1527</TotalTime>
  <Words>920</Words>
  <Application>Microsoft Office PowerPoint</Application>
  <PresentationFormat>Widescreen</PresentationFormat>
  <Paragraphs>121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PowerPoint Presentation</vt:lpstr>
      <vt:lpstr>DAT Workshop</vt:lpstr>
      <vt:lpstr>What is the DAT?</vt:lpstr>
      <vt:lpstr>Apply for the DAT: Step One</vt:lpstr>
      <vt:lpstr>Apply for the DAT: Step Two</vt:lpstr>
      <vt:lpstr>Apply for the DAT: Step Three</vt:lpstr>
      <vt:lpstr>When Should You Take the DAT?</vt:lpstr>
      <vt:lpstr>How is the DAT Scored?</vt:lpstr>
      <vt:lpstr>How is the DAT Scored?</vt:lpstr>
      <vt:lpstr>What Subjects are on the DAT?</vt:lpstr>
      <vt:lpstr>Optional Tutorial</vt:lpstr>
      <vt:lpstr>Survey of Natural Sciences</vt:lpstr>
      <vt:lpstr>Survey of Natural Sciences Cont.</vt:lpstr>
      <vt:lpstr>How to Study for this Section</vt:lpstr>
      <vt:lpstr>Any Questions</vt:lpstr>
      <vt:lpstr>Perceptual Ability (PAT)</vt:lpstr>
      <vt:lpstr>Keyhole</vt:lpstr>
      <vt:lpstr>Top Front End</vt:lpstr>
      <vt:lpstr>Angle Ranking</vt:lpstr>
      <vt:lpstr>Hole Punching</vt:lpstr>
      <vt:lpstr>Cube Counting</vt:lpstr>
      <vt:lpstr>Pattern Folding</vt:lpstr>
      <vt:lpstr>Pattern Folding Cont.</vt:lpstr>
      <vt:lpstr>Optional 30 Minute Break</vt:lpstr>
      <vt:lpstr>Reading Comprehension</vt:lpstr>
      <vt:lpstr>Quantitative Reasoning</vt:lpstr>
      <vt:lpstr>Your Done!</vt:lpstr>
      <vt:lpstr>My Strategy</vt:lpstr>
      <vt:lpstr>My Advice</vt:lpstr>
      <vt:lpstr>My Info</vt:lpstr>
      <vt:lpstr>Final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 Workshop</dc:title>
  <dc:creator>Winkler, TJ</dc:creator>
  <cp:lastModifiedBy>Winkler, TJ</cp:lastModifiedBy>
  <cp:revision>32</cp:revision>
  <dcterms:created xsi:type="dcterms:W3CDTF">2017-12-04T16:56:04Z</dcterms:created>
  <dcterms:modified xsi:type="dcterms:W3CDTF">2017-12-06T01:55:57Z</dcterms:modified>
</cp:coreProperties>
</file>